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C200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62" y="15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795BC-1E5C-406B-8EB7-500AB19A1282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B8C75-15AC-4C0B-90BF-FD47EC3414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607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6" t="79302" r="64213"/>
          <a:stretch/>
        </p:blipFill>
        <p:spPr bwMode="auto">
          <a:xfrm>
            <a:off x="0" y="3571868"/>
            <a:ext cx="624967" cy="718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89" t="68090" r="77550"/>
          <a:stretch/>
        </p:blipFill>
        <p:spPr bwMode="auto">
          <a:xfrm>
            <a:off x="0" y="6929454"/>
            <a:ext cx="520598" cy="492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8" t="69305" r="54135" b="3878"/>
          <a:stretch/>
        </p:blipFill>
        <p:spPr bwMode="auto">
          <a:xfrm>
            <a:off x="0" y="5500694"/>
            <a:ext cx="543342" cy="552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93520" cy="1030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28868" y="142844"/>
            <a:ext cx="3582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gradFill>
                  <a:gsLst>
                    <a:gs pos="0">
                      <a:srgbClr val="E5262B"/>
                    </a:gs>
                    <a:gs pos="42000">
                      <a:srgbClr val="F8A924"/>
                    </a:gs>
                    <a:gs pos="74000">
                      <a:srgbClr val="50B052"/>
                    </a:gs>
                    <a:gs pos="100000">
                      <a:srgbClr val="179FDA"/>
                    </a:gs>
                  </a:gsLst>
                  <a:lin ang="0" scaled="0"/>
                </a:gra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Arial"/>
                <a:ea typeface="Calibri"/>
              </a:rPr>
              <a:t>ВСЕРОССИЙСКАЯ ПЕРЕПИСЬ </a:t>
            </a:r>
            <a:r>
              <a:rPr lang="ru-RU" b="1" dirty="0">
                <a:gradFill>
                  <a:gsLst>
                    <a:gs pos="0">
                      <a:srgbClr val="E5262B"/>
                    </a:gs>
                    <a:gs pos="42000">
                      <a:srgbClr val="F8A924"/>
                    </a:gs>
                    <a:gs pos="74000">
                      <a:srgbClr val="50B052"/>
                    </a:gs>
                    <a:gs pos="100000">
                      <a:srgbClr val="179FDA"/>
                    </a:gs>
                  </a:gsLst>
                  <a:lin ang="0" scaled="0"/>
                </a:gra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Arial"/>
                <a:ea typeface="Calibri"/>
              </a:rPr>
              <a:t>НАСЕЛЕНИЯ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42" y="2000232"/>
            <a:ext cx="298962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/>
              <a:t>Гражданин России старше 18 лет, не имеющий </a:t>
            </a:r>
            <a:r>
              <a:rPr lang="ru-RU" sz="1200" b="1" dirty="0" smtClean="0"/>
              <a:t>судимости</a:t>
            </a:r>
          </a:p>
          <a:p>
            <a:endParaRPr lang="ru-RU" sz="900" b="1" dirty="0"/>
          </a:p>
          <a:p>
            <a:r>
              <a:rPr lang="ru-RU" sz="1200" b="1" dirty="0"/>
              <a:t>Навыки работы на планшетном </a:t>
            </a:r>
            <a:r>
              <a:rPr lang="ru-RU" sz="1200" b="1" dirty="0" smtClean="0"/>
              <a:t>компьютере</a:t>
            </a:r>
            <a:endParaRPr lang="ru-RU" sz="1200" b="1" dirty="0"/>
          </a:p>
          <a:p>
            <a:endParaRPr lang="ru-RU" sz="900" b="1" dirty="0"/>
          </a:p>
          <a:p>
            <a:r>
              <a:rPr lang="ru-RU" sz="1200" b="1" dirty="0"/>
              <a:t>Коммуникабельность, доброжелательность, лояльност</a:t>
            </a:r>
            <a:r>
              <a:rPr lang="ru-RU" sz="1200" dirty="0"/>
              <a:t>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0042" y="3571868"/>
            <a:ext cx="252582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/>
              <a:t>Умение строго следовать требованиям инструкции, исполнительность, </a:t>
            </a:r>
            <a:r>
              <a:rPr lang="ru-RU" sz="1200" b="1" dirty="0" smtClean="0"/>
              <a:t>дисциплинированность</a:t>
            </a:r>
          </a:p>
          <a:p>
            <a:endParaRPr lang="ru-RU" sz="900" b="1" dirty="0"/>
          </a:p>
          <a:p>
            <a:r>
              <a:rPr lang="ru-RU" sz="1200" b="1" u="sng" dirty="0" smtClean="0">
                <a:solidFill>
                  <a:srgbClr val="C00000"/>
                </a:solidFill>
              </a:rPr>
              <a:t>Перечень документов (копии):</a:t>
            </a:r>
          </a:p>
          <a:p>
            <a:r>
              <a:rPr lang="ru-RU" sz="1300" b="1" dirty="0" smtClean="0"/>
              <a:t>1) Паспорт (лицо, прописка)</a:t>
            </a:r>
          </a:p>
          <a:p>
            <a:r>
              <a:rPr lang="ru-RU" sz="1300" b="1" dirty="0" smtClean="0"/>
              <a:t>2) ИНН</a:t>
            </a:r>
          </a:p>
          <a:p>
            <a:r>
              <a:rPr lang="ru-RU" sz="1300" b="1" dirty="0" smtClean="0"/>
              <a:t>3) СНИЛС</a:t>
            </a:r>
          </a:p>
          <a:p>
            <a:r>
              <a:rPr lang="ru-RU" sz="1300" b="1" dirty="0" smtClean="0"/>
              <a:t>4) Расчетный счет карты МИР</a:t>
            </a:r>
            <a:endParaRPr lang="ru-RU" sz="1300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142852" y="1571604"/>
            <a:ext cx="2870003" cy="369332"/>
          </a:xfrm>
          <a:prstGeom prst="rect">
            <a:avLst/>
          </a:prstGeom>
          <a:ln w="6350">
            <a:solidFill>
              <a:srgbClr val="4FC2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gradFill>
                  <a:gsLst>
                    <a:gs pos="0">
                      <a:srgbClr val="E5262B"/>
                    </a:gs>
                    <a:gs pos="42000">
                      <a:srgbClr val="F8A924"/>
                    </a:gs>
                    <a:gs pos="74000">
                      <a:srgbClr val="50B052"/>
                    </a:gs>
                    <a:gs pos="100000">
                      <a:srgbClr val="179FDA"/>
                    </a:gs>
                  </a:gsLst>
                  <a:lin ang="0" scaled="0"/>
                </a:gra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Arial"/>
                <a:ea typeface="Calibri"/>
              </a:rPr>
              <a:t>Какие требования</a:t>
            </a:r>
            <a:r>
              <a:rPr lang="en-US" b="1" dirty="0" smtClean="0">
                <a:gradFill>
                  <a:gsLst>
                    <a:gs pos="0">
                      <a:srgbClr val="E5262B"/>
                    </a:gs>
                    <a:gs pos="42000">
                      <a:srgbClr val="F8A924"/>
                    </a:gs>
                    <a:gs pos="74000">
                      <a:srgbClr val="50B052"/>
                    </a:gs>
                    <a:gs pos="100000">
                      <a:srgbClr val="179FDA"/>
                    </a:gs>
                  </a:gsLst>
                  <a:lin ang="0" scaled="0"/>
                </a:gra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Arial"/>
                <a:ea typeface="Calibri"/>
              </a:rPr>
              <a:t>?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571480" y="5572132"/>
            <a:ext cx="6078638" cy="369332"/>
          </a:xfrm>
          <a:prstGeom prst="rect">
            <a:avLst/>
          </a:prstGeom>
          <a:ln w="6350">
            <a:solidFill>
              <a:srgbClr val="4FC2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gradFill>
                  <a:gsLst>
                    <a:gs pos="0">
                      <a:srgbClr val="E5262B"/>
                    </a:gs>
                    <a:gs pos="42000">
                      <a:srgbClr val="F8A924"/>
                    </a:gs>
                    <a:gs pos="74000">
                      <a:srgbClr val="50B052"/>
                    </a:gs>
                    <a:gs pos="100000">
                      <a:srgbClr val="179FDA"/>
                    </a:gs>
                  </a:gsLst>
                  <a:lin ang="0" scaled="0"/>
                </a:gra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Arial"/>
                <a:ea typeface="Calibri"/>
              </a:rPr>
              <a:t>Что нужно делать</a:t>
            </a:r>
            <a:r>
              <a:rPr lang="en-US" b="1" dirty="0" smtClean="0">
                <a:gradFill>
                  <a:gsLst>
                    <a:gs pos="0">
                      <a:srgbClr val="E5262B"/>
                    </a:gs>
                    <a:gs pos="42000">
                      <a:srgbClr val="F8A924"/>
                    </a:gs>
                    <a:gs pos="74000">
                      <a:srgbClr val="50B052"/>
                    </a:gs>
                    <a:gs pos="100000">
                      <a:srgbClr val="179FDA"/>
                    </a:gs>
                  </a:gsLst>
                  <a:lin ang="0" scaled="0"/>
                </a:gra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Arial"/>
                <a:ea typeface="Calibri"/>
              </a:rPr>
              <a:t>?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042" y="6000760"/>
            <a:ext cx="4032719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Переписчик </a:t>
            </a:r>
            <a:r>
              <a:rPr lang="ru-RU" sz="1200" dirty="0"/>
              <a:t>должен переписать в среднем 550 человек;</a:t>
            </a:r>
          </a:p>
          <a:p>
            <a:endParaRPr lang="ru-RU" sz="900" dirty="0" smtClean="0"/>
          </a:p>
          <a:p>
            <a:r>
              <a:rPr lang="ru-RU" sz="1200" dirty="0" smtClean="0"/>
              <a:t>опросить </a:t>
            </a:r>
            <a:r>
              <a:rPr lang="ru-RU" sz="1200" dirty="0"/>
              <a:t>граждан, заполнив на них переписные листы на планшетном компьютере.</a:t>
            </a:r>
          </a:p>
          <a:p>
            <a:endParaRPr lang="ru-RU" sz="900" dirty="0" smtClean="0"/>
          </a:p>
          <a:p>
            <a:r>
              <a:rPr lang="ru-RU" sz="1200" dirty="0" smtClean="0"/>
              <a:t>Не </a:t>
            </a:r>
            <a:r>
              <a:rPr lang="ru-RU" sz="1200" dirty="0"/>
              <a:t>нужно переписывать тех граждан, которые прошли перепись на стационарном переписном участке или через портал «</a:t>
            </a:r>
            <a:r>
              <a:rPr lang="ru-RU" sz="1200" dirty="0" err="1"/>
              <a:t>Госуслуги</a:t>
            </a:r>
            <a:r>
              <a:rPr lang="ru-RU" sz="1200" dirty="0"/>
              <a:t>», а только уточнить у них коды подтверждения прохождения </a:t>
            </a:r>
            <a:r>
              <a:rPr lang="ru-RU" sz="1200" dirty="0" smtClean="0"/>
              <a:t>переписи.</a:t>
            </a:r>
          </a:p>
          <a:p>
            <a:endParaRPr lang="ru-RU" sz="900" dirty="0" smtClean="0"/>
          </a:p>
          <a:p>
            <a:r>
              <a:rPr lang="ru-RU" sz="1200" b="1" u="sng" dirty="0" smtClean="0"/>
              <a:t>Обращаться по адресу: </a:t>
            </a:r>
          </a:p>
          <a:p>
            <a:r>
              <a:rPr lang="ru-RU" sz="1200" b="1" u="sng" dirty="0" smtClean="0"/>
              <a:t>г.Тында, ул. Красная Пресня, д.47, каб.128 (здание Администрации Тындинского района 1 </a:t>
            </a:r>
            <a:r>
              <a:rPr lang="ru-RU" sz="1200" b="1" u="sng" dirty="0" err="1" smtClean="0"/>
              <a:t>эт</a:t>
            </a:r>
            <a:r>
              <a:rPr lang="ru-RU" sz="1200" b="1" u="sng" dirty="0" smtClean="0"/>
              <a:t>.) Тел.(841656) 3-68-48, 89140489410 Бондарь Наталия Александровна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572616" y="6000760"/>
            <a:ext cx="22853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Контролер полевого уровня </a:t>
            </a:r>
            <a:r>
              <a:rPr lang="ru-RU" sz="1200" dirty="0"/>
              <a:t>организует работу переписного участка, контролирует работу </a:t>
            </a:r>
            <a:r>
              <a:rPr lang="ru-RU" sz="1200" dirty="0" smtClean="0"/>
              <a:t>6 </a:t>
            </a:r>
            <a:r>
              <a:rPr lang="ru-RU" sz="1200" dirty="0"/>
              <a:t>переписчиков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643314" y="4071934"/>
            <a:ext cx="2486078" cy="369332"/>
          </a:xfrm>
          <a:prstGeom prst="rect">
            <a:avLst/>
          </a:prstGeom>
          <a:ln w="6350">
            <a:solidFill>
              <a:srgbClr val="4FC2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gradFill>
                  <a:gsLst>
                    <a:gs pos="0">
                      <a:srgbClr val="E5262B"/>
                    </a:gs>
                    <a:gs pos="42000">
                      <a:srgbClr val="F8A924"/>
                    </a:gs>
                    <a:gs pos="74000">
                      <a:srgbClr val="50B052"/>
                    </a:gs>
                    <a:gs pos="100000">
                      <a:srgbClr val="179FDA"/>
                    </a:gs>
                  </a:gsLst>
                  <a:lin ang="0" scaled="0"/>
                </a:gra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Arial"/>
                <a:ea typeface="Calibri"/>
              </a:rPr>
              <a:t>Сколько работать</a:t>
            </a:r>
            <a:r>
              <a:rPr lang="en-US" b="1" dirty="0" smtClean="0">
                <a:gradFill>
                  <a:gsLst>
                    <a:gs pos="0">
                      <a:srgbClr val="E5262B"/>
                    </a:gs>
                    <a:gs pos="42000">
                      <a:srgbClr val="F8A924"/>
                    </a:gs>
                    <a:gs pos="74000">
                      <a:srgbClr val="50B052"/>
                    </a:gs>
                    <a:gs pos="100000">
                      <a:srgbClr val="179FDA"/>
                    </a:gs>
                  </a:gsLst>
                  <a:lin ang="0" scaled="0"/>
                </a:gra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Arial"/>
                <a:ea typeface="Calibri"/>
              </a:rPr>
              <a:t>?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500438" y="2786050"/>
            <a:ext cx="2870003" cy="369332"/>
          </a:xfrm>
          <a:prstGeom prst="rect">
            <a:avLst/>
          </a:prstGeom>
          <a:ln w="6350">
            <a:solidFill>
              <a:srgbClr val="4FC2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gradFill>
                  <a:gsLst>
                    <a:gs pos="0">
                      <a:srgbClr val="E5262B"/>
                    </a:gs>
                    <a:gs pos="42000">
                      <a:srgbClr val="F8A924"/>
                    </a:gs>
                    <a:gs pos="74000">
                      <a:srgbClr val="50B052"/>
                    </a:gs>
                    <a:gs pos="100000">
                      <a:srgbClr val="179FDA"/>
                    </a:gs>
                  </a:gsLst>
                  <a:lin ang="0" scaled="0"/>
                </a:gra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Arial"/>
                <a:ea typeface="Calibri"/>
              </a:rPr>
              <a:t>Какая выгода</a:t>
            </a:r>
            <a:r>
              <a:rPr lang="en-US" b="1" dirty="0" smtClean="0">
                <a:gradFill>
                  <a:gsLst>
                    <a:gs pos="0">
                      <a:srgbClr val="E5262B"/>
                    </a:gs>
                    <a:gs pos="42000">
                      <a:srgbClr val="F8A924"/>
                    </a:gs>
                    <a:gs pos="74000">
                      <a:srgbClr val="50B052"/>
                    </a:gs>
                    <a:gs pos="100000">
                      <a:srgbClr val="179FDA"/>
                    </a:gs>
                  </a:gsLst>
                  <a:lin ang="0" scaled="0"/>
                </a:gra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Arial"/>
                <a:ea typeface="Calibri"/>
              </a:rPr>
              <a:t>?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3571876" y="1571604"/>
            <a:ext cx="2704187" cy="369332"/>
          </a:xfrm>
          <a:prstGeom prst="rect">
            <a:avLst/>
          </a:prstGeom>
          <a:ln w="6350">
            <a:solidFill>
              <a:srgbClr val="4FC2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gradFill>
                  <a:gsLst>
                    <a:gs pos="0">
                      <a:srgbClr val="E5262B"/>
                    </a:gs>
                    <a:gs pos="42000">
                      <a:srgbClr val="F8A924"/>
                    </a:gs>
                    <a:gs pos="74000">
                      <a:srgbClr val="50B052"/>
                    </a:gs>
                    <a:gs pos="100000">
                      <a:srgbClr val="179FDA"/>
                    </a:gs>
                  </a:gsLst>
                  <a:lin ang="0" scaled="0"/>
                </a:gra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Arial"/>
                <a:ea typeface="Calibri"/>
              </a:rPr>
              <a:t>Как освоить работу</a:t>
            </a:r>
            <a:r>
              <a:rPr lang="en-US" b="1" dirty="0" smtClean="0">
                <a:gradFill>
                  <a:gsLst>
                    <a:gs pos="0">
                      <a:srgbClr val="E5262B"/>
                    </a:gs>
                    <a:gs pos="42000">
                      <a:srgbClr val="F8A924"/>
                    </a:gs>
                    <a:gs pos="74000">
                      <a:srgbClr val="50B052"/>
                    </a:gs>
                    <a:gs pos="100000">
                      <a:srgbClr val="179FDA"/>
                    </a:gs>
                  </a:gsLst>
                  <a:lin ang="0" scaled="0"/>
                </a:gra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Arial"/>
                <a:ea typeface="Calibri"/>
              </a:rPr>
              <a:t>?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571876" y="2000232"/>
            <a:ext cx="28700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/>
              <a:t>Пройти специальное </a:t>
            </a:r>
            <a:r>
              <a:rPr lang="ru-RU" sz="1200" b="1" dirty="0" smtClean="0"/>
              <a:t>обучение </a:t>
            </a:r>
            <a:r>
              <a:rPr lang="ru-RU" sz="1200" b="1" dirty="0"/>
              <a:t>в </a:t>
            </a:r>
            <a:r>
              <a:rPr lang="ru-RU" sz="1200" b="1" dirty="0" smtClean="0"/>
              <a:t>отделе статистики г.Тында, ул. Красная Пресня, д.47, каб.128, тел. 3-68-48</a:t>
            </a:r>
            <a:endParaRPr lang="ru-RU" sz="12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571876" y="3143240"/>
            <a:ext cx="297964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/>
              <a:t>Вознаграждение (за месяц работы)</a:t>
            </a:r>
          </a:p>
          <a:p>
            <a:r>
              <a:rPr lang="ru-RU" sz="1200" b="1" dirty="0"/>
              <a:t>переписчика -18 </a:t>
            </a:r>
            <a:r>
              <a:rPr lang="ru-RU" sz="1200" b="1" dirty="0" smtClean="0"/>
              <a:t>ООО   </a:t>
            </a:r>
          </a:p>
          <a:p>
            <a:r>
              <a:rPr lang="ru-RU" sz="1200" b="1" dirty="0" smtClean="0"/>
              <a:t>контролера </a:t>
            </a:r>
            <a:r>
              <a:rPr lang="ru-RU" sz="1200" b="1" dirty="0"/>
              <a:t>- 20 ООО </a:t>
            </a:r>
            <a:endParaRPr lang="ru-RU" sz="1200" b="1" dirty="0" smtClean="0"/>
          </a:p>
          <a:p>
            <a:r>
              <a:rPr lang="ru-RU" sz="1000" b="1" dirty="0" smtClean="0"/>
              <a:t>(с этих </a:t>
            </a:r>
            <a:r>
              <a:rPr lang="ru-RU" sz="1000" b="1" dirty="0"/>
              <a:t>сумм удерживается подоходный налог)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534993" y="4500562"/>
            <a:ext cx="33230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/>
              <a:t>Контролерам</a:t>
            </a:r>
            <a:r>
              <a:rPr lang="ru-RU" sz="1200" dirty="0"/>
              <a:t> - с 15 марта по 11 мая 2021г. </a:t>
            </a:r>
            <a:r>
              <a:rPr lang="ru-RU" sz="1200" dirty="0" smtClean="0"/>
              <a:t> </a:t>
            </a:r>
          </a:p>
          <a:p>
            <a:r>
              <a:rPr lang="ru-RU" sz="1200" dirty="0" smtClean="0"/>
              <a:t>(</a:t>
            </a:r>
            <a:r>
              <a:rPr lang="ru-RU" sz="1200" dirty="0"/>
              <a:t>58 календарных дней). </a:t>
            </a:r>
            <a:endParaRPr lang="ru-RU" sz="1200" dirty="0" smtClean="0"/>
          </a:p>
          <a:p>
            <a:r>
              <a:rPr lang="ru-RU" sz="1200" dirty="0" smtClean="0"/>
              <a:t>Работа </a:t>
            </a:r>
            <a:r>
              <a:rPr lang="ru-RU" sz="1200" dirty="0"/>
              <a:t>по совмещению невозможна</a:t>
            </a:r>
          </a:p>
          <a:p>
            <a:r>
              <a:rPr lang="ru-RU" sz="1200" b="1" dirty="0"/>
              <a:t>Переписчикам </a:t>
            </a:r>
            <a:r>
              <a:rPr lang="ru-RU" sz="1200" dirty="0"/>
              <a:t>- с 1 по 30 апреля 2021г</a:t>
            </a:r>
            <a:r>
              <a:rPr lang="ru-RU" sz="1200" dirty="0" smtClean="0"/>
              <a:t>.     </a:t>
            </a:r>
          </a:p>
          <a:p>
            <a:r>
              <a:rPr lang="ru-RU" sz="1200" dirty="0" smtClean="0"/>
              <a:t>(</a:t>
            </a:r>
            <a:r>
              <a:rPr lang="ru-RU" sz="1200" dirty="0"/>
              <a:t>30 календарных дней). Возможно совмещение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285860" y="785786"/>
            <a:ext cx="4287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0070C0"/>
                </a:solidFill>
              </a:rPr>
              <a:t>Амурстат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</a:rPr>
              <a:t>приглашает на </a:t>
            </a:r>
            <a:r>
              <a:rPr lang="ru-RU" sz="2000" b="1" dirty="0" smtClean="0">
                <a:solidFill>
                  <a:srgbClr val="0070C0"/>
                </a:solidFill>
              </a:rPr>
              <a:t>работу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</a:rPr>
              <a:t>•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</a:rPr>
              <a:t>переписчиков •контролеров</a:t>
            </a:r>
          </a:p>
        </p:txBody>
      </p:sp>
    </p:spTree>
    <p:extLst>
      <p:ext uri="{BB962C8B-B14F-4D97-AF65-F5344CB8AC3E}">
        <p14:creationId xmlns:p14="http://schemas.microsoft.com/office/powerpoint/2010/main" val="21602657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252</Words>
  <Application>Microsoft Office PowerPoint</Application>
  <PresentationFormat>Экран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Пашкова Виктория Александровна</dc:creator>
  <cp:lastModifiedBy>Vpn_432</cp:lastModifiedBy>
  <cp:revision>45</cp:revision>
  <cp:lastPrinted>2020-07-15T02:05:07Z</cp:lastPrinted>
  <dcterms:created xsi:type="dcterms:W3CDTF">2020-02-04T04:20:34Z</dcterms:created>
  <dcterms:modified xsi:type="dcterms:W3CDTF">2021-01-18T04:58:44Z</dcterms:modified>
</cp:coreProperties>
</file>