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55" r:id="rId2"/>
  </p:sldMasterIdLst>
  <p:notesMasterIdLst>
    <p:notesMasterId r:id="rId25"/>
  </p:notesMasterIdLst>
  <p:sldIdLst>
    <p:sldId id="284" r:id="rId3"/>
    <p:sldId id="344" r:id="rId4"/>
    <p:sldId id="343" r:id="rId5"/>
    <p:sldId id="285" r:id="rId6"/>
    <p:sldId id="355" r:id="rId7"/>
    <p:sldId id="354" r:id="rId8"/>
    <p:sldId id="347" r:id="rId9"/>
    <p:sldId id="319" r:id="rId10"/>
    <p:sldId id="341" r:id="rId11"/>
    <p:sldId id="348" r:id="rId12"/>
    <p:sldId id="350" r:id="rId13"/>
    <p:sldId id="356" r:id="rId14"/>
    <p:sldId id="339" r:id="rId15"/>
    <p:sldId id="352" r:id="rId16"/>
    <p:sldId id="340" r:id="rId17"/>
    <p:sldId id="268" r:id="rId18"/>
    <p:sldId id="361" r:id="rId19"/>
    <p:sldId id="363" r:id="rId20"/>
    <p:sldId id="269" r:id="rId21"/>
    <p:sldId id="365" r:id="rId22"/>
    <p:sldId id="364" r:id="rId23"/>
    <p:sldId id="338" r:id="rId24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2FE"/>
    <a:srgbClr val="E4B1E5"/>
    <a:srgbClr val="BABBCA"/>
    <a:srgbClr val="F3A3EF"/>
    <a:srgbClr val="FF66FF"/>
    <a:srgbClr val="9966FF"/>
    <a:srgbClr val="660066"/>
    <a:srgbClr val="6600FF"/>
    <a:srgbClr val="99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94685" autoAdjust="0"/>
  </p:normalViewPr>
  <p:slideViewPr>
    <p:cSldViewPr>
      <p:cViewPr>
        <p:scale>
          <a:sx n="89" d="100"/>
          <a:sy n="89" d="100"/>
        </p:scale>
        <p:origin x="-2274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99F9A-14B6-45F9-BC0B-A73E31DB18F7}" type="datetimeFigureOut">
              <a:rPr lang="ru-RU" smtClean="0"/>
              <a:pPr/>
              <a:t>25.01.2020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8FCD-5CD5-43A5-BBDC-4D1D9A210D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34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8FCD-5CD5-43A5-BBDC-4D1D9A210D8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8FCD-5CD5-43A5-BBDC-4D1D9A210D8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42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36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9D5BB6-563A-4322-A60F-07254EC80FE5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36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9D5BB6-563A-4322-A60F-07254EC80FE5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36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9D5BB6-563A-4322-A60F-07254EC80FE5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17B4C-2C61-44F7-8F63-BE33A96D642D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F6C36-E31E-4919-9441-2D3F7F146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AB9F0-4C30-4FBF-AC58-F34C340E2EE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1878-4C0A-4BBF-BE98-1E810D9E9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4421-C3DC-455C-9D19-27B6E21237C6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6766-62FA-4817-B661-81446F326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217B4C-2C61-44F7-8F63-BE33A96D642D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7F6C36-E31E-4919-9441-2D3F7F146A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9AA8D-EAB2-43A3-B847-02FAAB33ABFE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2C142-0A9E-4A86-813D-47AEB1F14322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4534D-7E82-4476-8D7F-EA09DAFF15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8E2D8C-A0EB-4C0D-8416-41BF43F84015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78710-74C2-4ECC-8DBE-644E39F411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7563B5-880D-4455-99B4-F08EB113C93B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11C7A-747C-4D20-990D-C609F8FF33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1BF2A-2501-4C34-8E9E-AAEF8980E1C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9C7F5-D814-4D37-9594-330E8BE86F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AC8940-6062-4E8A-B0BC-BEAAE63060D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A79570-E066-4699-BB99-C1D433356CFF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8FD06-D127-41F5-B005-D3BDF692ED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9AA8D-EAB2-43A3-B847-02FAAB33ABFE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5B59A-7EF2-4D6E-A0B8-311DCA841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D615AB-600D-422E-9851-C8A5F197CEEB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A6FD3-F90C-4F00-8EFC-6B545BB824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2AB9F0-4C30-4FBF-AC58-F34C340E2EE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11878-4C0A-4BBF-BE98-1E810D9E98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74421-C3DC-455C-9D19-27B6E21237C6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6766-62FA-4817-B661-81446F326F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2C142-0A9E-4A86-813D-47AEB1F14322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534D-7E82-4476-8D7F-EA09DAFF1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2D8C-A0EB-4C0D-8416-41BF43F84015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78710-74C2-4ECC-8DBE-644E39F41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563B5-880D-4455-99B4-F08EB113C93B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1C7A-747C-4D20-990D-C609F8FF3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1BF2A-2501-4C34-8E9E-AAEF8980E1C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C7F5-D814-4D37-9594-330E8BE86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C8940-6062-4E8A-B0BC-BEAAE63060D4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D0FB-A84C-431E-9353-2F9885D53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79570-E066-4699-BB99-C1D433356CFF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8FD06-D127-41F5-B005-D3BDF692E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615AB-600D-422E-9851-C8A5F197CEEB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6FD3-F90C-4F00-8EFC-6B545BB82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4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0C7B80-B60B-49A9-9D7B-5F76569D9B1D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E503F1-AB28-48E5-808E-0737F3F1A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Рисунок 11" descr="6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D0C7B80-B60B-49A9-9D7B-5F76569D9B1D}" type="datetime1">
              <a:rPr lang="ru-RU" smtClean="0"/>
              <a:pPr>
                <a:defRPr/>
              </a:pPr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05E503F1-AB28-48E5-808E-0737F3F1AB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93075" y="1643050"/>
            <a:ext cx="5357850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FF"/>
                </a:solidFill>
                <a:latin typeface="Book Antiqua" pitchFamily="18" charset="0"/>
              </a:rPr>
              <a:t>Бюджет для граждан</a:t>
            </a:r>
          </a:p>
          <a:p>
            <a:pPr>
              <a:defRPr/>
            </a:pP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sp>
        <p:nvSpPr>
          <p:cNvPr id="2970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7200800" cy="128759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zh-CN" sz="2000" b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По  НПА «О внесении изменений в НПА города Тынды «О городском бюджете на 2020 год и плановый период 2021 и 2022 годов»</a:t>
            </a:r>
            <a:endParaRPr lang="zh-CN" altLang="en-US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374442"/>
              </p:ext>
            </p:extLst>
          </p:nvPr>
        </p:nvGraphicFramePr>
        <p:xfrm>
          <a:off x="1" y="-1"/>
          <a:ext cx="9144000" cy="683564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3918838"/>
                <a:gridCol w="943432"/>
                <a:gridCol w="4281730"/>
              </a:tblGrid>
              <a:tr h="26886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расходами Администрации города Тынды на 2015 – 2024 годы»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1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-НПА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86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2020 год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8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107 117,5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106 959,4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67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574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Подпрограмма «Эффективное управление расходами Администрации города Тынды на 2015-2024 годы»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3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- 856,0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- 1 198,0 тыс. руб. -уменьшение фонда оплаты труда муниципальных служащих;</a:t>
                      </a:r>
                    </a:p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+ 342,0 тыс. руб. -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заправку картриджей, на аттестацию автоматизированного рабочего места (спецотдел), на приобретение МФУ, оперативной памяти, запчастей для компьютерной техники.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8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Финансовое обеспечение  государственных полномочий по организационному обеспечению деятельности административных комиссий 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0,1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2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+ 898,0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4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 в области средств массовой информации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+ 300,0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На размещение материалов в средствах массовой информации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Субсидия юридическим лицам в целях финансового обеспечения (возмещения) затрат в связи с оказанием полиграфической деятельности в части публикации нормативных правовых актов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- 500,0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Нормативные правовые акты печатаются в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официальном периодическом печатном издании города Тынды газете «Авангард» 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612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Изменения на 2021 и на 2022 год 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2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2021 год  - 107 061,6 тыс. 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2022 год – 110 400,2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107 151,4  тыс. рублей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110 490,0 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Финансовое обеспечение государственных полномочий по созданию и организации деятельности  комиссий по делам несовершеннолетних и защите их прав при администрациях городских округов и муниципальных районов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+ 59,8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72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Финансовое обеспечение государственных полномочий по организации и осуществлению деятельности по опеке и попечительству в отношении совершеннолетних лиц, признанных судом недееспособными или ограниченными в дееспособности по основаниям, указанным в статьях 29 и 30 Гражданского кодекса Российской Федерации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+ 30,0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6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на 2021 и 2022</a:t>
                      </a:r>
                      <a:r>
                        <a:rPr lang="ru-RU" sz="1200" b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 соответственно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+ 89,8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761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79596"/>
              </p:ext>
            </p:extLst>
          </p:nvPr>
        </p:nvGraphicFramePr>
        <p:xfrm>
          <a:off x="2" y="-31367"/>
          <a:ext cx="9143999" cy="688937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3802852"/>
                <a:gridCol w="1162570"/>
                <a:gridCol w="4178577"/>
              </a:tblGrid>
              <a:tr h="46415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«Поддержка и развитие малого и среднего предпринимательства в городе Тынде Амурской области на 2015-2024 годы»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2020 год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17 492,8 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17 492,9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81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BABB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</a:txBody>
                  <a:tcPr anchor="ctr"/>
                </a:tc>
              </a:tr>
              <a:tr h="6520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поддержка малого и среднего предпринимательства (в части субсидии местным бюджетам на поддержку и развитие субъектов малого и среднего предпринимательства)</a:t>
                      </a:r>
                      <a:endParaRPr lang="ru-RU" sz="10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0,1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Корректировка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округления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87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 2020 год</a:t>
                      </a:r>
                      <a:endParaRPr lang="ru-RU" sz="10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+ 0,1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9618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на 2021 год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16 623,5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16 999,4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444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latin typeface="Times New Roman"/>
                        </a:rPr>
                        <a:t>Государственная поддержка малого и среднего предпринимательства (в части субсидии местным бюджетам на поддержку и развитие субъектов малого и среднего предпринимательства)</a:t>
                      </a: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+ 546,4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- 0,1 - Уменьшение согласно уведомлению из областного бюджета</a:t>
                      </a:r>
                    </a:p>
                    <a:p>
                      <a:pPr algn="just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+ 546,5-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на государственную поддержку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малого и среднего предпринимательства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06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региональная поддержка малого и среднего предпринимательства, включая крестьянские (фермерские) хозяйства (в части предоставления субсидии местным бюджетам на поддержку и развитие субъектов малого и среднего предпринимательства, включая крестьянские (фермерские) хозяйства)</a:t>
                      </a:r>
                      <a:endParaRPr lang="ru-RU" sz="1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- 170,5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87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 2021 год</a:t>
                      </a:r>
                      <a:endParaRPr lang="ru-RU" sz="10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+ 375,9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5933"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на 2022 год</a:t>
                      </a:r>
                      <a:endParaRPr lang="ru-RU" sz="10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21 048,0 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21 603,4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4449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Times New Roman"/>
                        </a:rPr>
                        <a:t>Государственная поддержка малого и среднего предпринимательства (в части субсидии местным бюджетам на поддержку и развитие субъектов малого и среднего предпринимательства)</a:t>
                      </a:r>
                      <a:endParaRPr lang="ru-RU" sz="10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+ 725,9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на государственную поддержку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малого и среднего предпринимательства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906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региональная поддержка малого и среднего предпринимательства, включая крестьянские (фермерские) хозяйства (в части предоставления субсидии местным бюджетам на поддержку и развитие субъектов малого и среднего предпринимательства, включая крестьянские (фермерские) хозяйства)</a:t>
                      </a:r>
                      <a:endParaRPr lang="ru-RU" sz="1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- 170,5 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регилональную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поддержку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малого и среднего предпринимательства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110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200" b="1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2022 год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+ 555,4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50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26183"/>
              </p:ext>
            </p:extLst>
          </p:nvPr>
        </p:nvGraphicFramePr>
        <p:xfrm>
          <a:off x="-1" y="1"/>
          <a:ext cx="9144001" cy="6858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4363569"/>
                <a:gridCol w="946990"/>
                <a:gridCol w="3833442"/>
              </a:tblGrid>
              <a:tr h="712788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«Обеспечение доступным и качественным жильем населения города Тынды на 2015-2024 годы»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86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30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2021 год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3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114 388,2 тыс. рублей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114 388,1 тыс. рублей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24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(тыс. рублей)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</a:txBody>
                  <a:tcPr/>
                </a:tc>
              </a:tr>
              <a:tr h="651718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переселению граждан из ветхого  и аварийного жилья в зоне Байкало-Амурской магистрали</a:t>
                      </a:r>
                      <a:endParaRPr lang="ru-RU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согласно уведомлению из областного бюджета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366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200" b="1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2021 год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0,1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36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2022 год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3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044,5  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89 040,1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2405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переселению граждан из ветхого  и аварийного жилья в зоне Байкало-Амурской магистрали</a:t>
                      </a: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+ 995,6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 на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по переселению граждан из ветхого  и аварийного жилья в зоне Байкало-Амурской магистрали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366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 2022 год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+ 995,6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82025" y="6492875"/>
            <a:ext cx="561975" cy="365125"/>
          </a:xfrm>
        </p:spPr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45999"/>
              </p:ext>
            </p:extLst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3582685"/>
                <a:gridCol w="1132191"/>
                <a:gridCol w="4429124"/>
              </a:tblGrid>
              <a:tr h="63185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«Повышение эффективности использования муниципального имущества и земельных участков города Тынды на 2015-2024 годы»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930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2020 год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55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25 379,3 тыс. рублей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25 379,3 тыс. рублей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3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837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- 380,6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согласно уведомлению из областного бюджета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062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+ 380,6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813">
                <a:tc>
                  <a:txBody>
                    <a:bodyPr/>
                    <a:lstStyle/>
                    <a:p>
                      <a:r>
                        <a:rPr lang="ru-RU" sz="16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на 2020 год </a:t>
                      </a:r>
                      <a:endParaRPr lang="ru-RU" sz="16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48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2022 год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48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21 177,9 тыс. рублей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20 182,3 тыс. рублей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8371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эффективного управления, распоряжения, использования и сохранности муниципального имущества</a:t>
                      </a:r>
                      <a:endParaRPr lang="ru-RU" sz="12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- 995,6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расходов на обеспечение эффективного управления, распоряжения, использования и сохранности муниципального имущества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813">
                <a:tc>
                  <a:txBody>
                    <a:bodyPr/>
                    <a:lstStyle/>
                    <a:p>
                      <a:r>
                        <a:rPr lang="ru-RU" sz="16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 на 2022 год</a:t>
                      </a:r>
                      <a:endParaRPr lang="ru-RU" sz="16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- 995,6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589663"/>
              </p:ext>
            </p:extLst>
          </p:nvPr>
        </p:nvGraphicFramePr>
        <p:xfrm>
          <a:off x="-1" y="0"/>
          <a:ext cx="9144001" cy="6857998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5088193"/>
                <a:gridCol w="884904"/>
                <a:gridCol w="3170904"/>
              </a:tblGrid>
              <a:tr h="56383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управления муниципальными финансами и муниципальным долгом города Тынды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2015-2024 годы»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1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1-НПА  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1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24 025,6 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23 867,6 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9001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- 158,0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- 405,5 тыс. руб.  – уменьшение фонда оплаты труда муниципальным служащим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+ 247,5 тыс. руб. -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программное обслуживание (лицензии), заправка картриджей, приобретение канцелярских товаров и материальных запасов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28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- 158,0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16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 города Тынды на 2018 – 2024 годы»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74 763,4  тыс. рублей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74 763,3  тыс. рублей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3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Ремонт дорог и искусственных сооружений на них, ремонт дворовых территорий многоквартирных домов, проездов к дворовым территориям многоквартирных домов, дорожные устройства и обстановка дороги (освещение)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- 0,1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Корректировка округления средств дорожного фонда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2846"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- 0,1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383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«Развитие муниципальной службы  в городе Тынде на 2020–2024 годы»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088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324, 7  тыс. рублей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640,7  тыс. рублей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4339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Переподготовка и повышение квалификации муниципальных служащих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+ 316,0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курсы повышения квалификации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80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  <a:p>
                      <a:pPr algn="just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+ 316,6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66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771250"/>
              </p:ext>
            </p:extLst>
          </p:nvPr>
        </p:nvGraphicFramePr>
        <p:xfrm>
          <a:off x="0" y="152167"/>
          <a:ext cx="9129148" cy="53184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4122032"/>
                <a:gridCol w="1179393"/>
                <a:gridCol w="3827723"/>
              </a:tblGrid>
              <a:tr h="81189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9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17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26 939,7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26 939,7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92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5755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- 100,0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-226,9 тыс. рублей -  уменьшение фонда оплаты труда;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+ 126,9  тыс. рублей- приобретение многофункционального устройства, системного блока, колонок, картриджей, на информационное сопровождение, на услуги по содержанию имущества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8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+ 100,0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1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solidFill>
                  <a:srgbClr val="660066"/>
                </a:solidFill>
              </a:rPr>
              <a:t>Изменения в НПА «О городском бюджете на 2020 год и плановый период 2021 и 2022  годов» в разрезе разделов, тыс. руб.  На 2020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077969"/>
              </p:ext>
            </p:extLst>
          </p:nvPr>
        </p:nvGraphicFramePr>
        <p:xfrm>
          <a:off x="214282" y="837270"/>
          <a:ext cx="8786875" cy="58875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86148"/>
                <a:gridCol w="714380"/>
                <a:gridCol w="1500198"/>
                <a:gridCol w="1739685"/>
                <a:gridCol w="1546464"/>
              </a:tblGrid>
              <a:tr h="805780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138 326,9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+ 199,9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138 526,8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44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НАЦИОНАЛЬНАЯ ОБОРОНА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158,8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158,8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7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11 257,2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11 257,2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94 699,4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94 699,4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33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270 065,8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+ 4380,7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274 446,5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860 144,2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860 144,2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5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68 939,1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68 939,1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820,9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60 995,6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60 995,6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110 632,3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110 632,3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>
                        <a:buFontTx/>
                        <a:buChar char="-"/>
                      </a:pP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6 049,2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6 049,2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42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1 623 639,4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+ 4 380,6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1 628 020,0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solidFill>
                  <a:srgbClr val="660066"/>
                </a:solidFill>
              </a:rPr>
              <a:t>Изменения в НПА «О городском бюджете на 2020 год и плановый период 2021 и 2022  годов» в разрезе разделов, тыс. руб. на 2021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51786"/>
              </p:ext>
            </p:extLst>
          </p:nvPr>
        </p:nvGraphicFramePr>
        <p:xfrm>
          <a:off x="214282" y="837270"/>
          <a:ext cx="8786875" cy="58875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86148"/>
                <a:gridCol w="714380"/>
                <a:gridCol w="1500198"/>
                <a:gridCol w="1739685"/>
                <a:gridCol w="1546464"/>
              </a:tblGrid>
              <a:tr h="805780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1-НПА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138 906,1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138 906,1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44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НАЦИОНАЛЬНАЯ ОБОРОНА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166,0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7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11 676,6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11 676,6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60 601,4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+ 375,9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60 977,3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33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264 689,6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- 376,1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264 313,5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854 553,1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854 613,0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5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68 911,5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68 911,5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850,9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60 085,0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60 144,9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131 714,8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131 714,8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5 720,3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5 720,3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42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1 598 942,6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+ 149,6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1 599 092,2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>
                <a:solidFill>
                  <a:srgbClr val="660066"/>
                </a:solidFill>
              </a:rPr>
              <a:t>Изменения в НПА «О городском бюджете на 2020 год и плановый период 2021 и 2022  годов» в разрезе разделов, тыс. руб. на 2022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51786"/>
              </p:ext>
            </p:extLst>
          </p:nvPr>
        </p:nvGraphicFramePr>
        <p:xfrm>
          <a:off x="214282" y="837270"/>
          <a:ext cx="8786875" cy="58875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86148"/>
                <a:gridCol w="714380"/>
                <a:gridCol w="1500198"/>
                <a:gridCol w="1739685"/>
                <a:gridCol w="1546464"/>
              </a:tblGrid>
              <a:tr h="805780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1-НПА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140 695,2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>
                        <a:buFontTx/>
                        <a:buChar char="-"/>
                      </a:pP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995,</a:t>
                      </a:r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300" b="1" i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139 699,6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44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НАЦИОНАЛЬНАЯ ОБОРОНА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173,2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7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12 112,7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12 112,7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63 018,0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+ 555,4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63 573,4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33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240 627,5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+ 440,2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241 067,7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900 187,3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900 247,2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5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69 228,0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69 228,0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75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850,9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61 690,2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61 750,1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109 987,4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109 987,4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6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4 138,8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42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1 603 824,7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+149,8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1 603 974,5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7" cy="90872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800" b="1" dirty="0" smtClean="0">
                <a:solidFill>
                  <a:srgbClr val="660066"/>
                </a:solidFill>
              </a:rPr>
              <a:t>Изменения в НПА «О городском  бюджете на 2020год и плановый период 2021 и 2022 годов» в разрезе видов расходов, тыс. руб. на 2020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68213"/>
              </p:ext>
            </p:extLst>
          </p:nvPr>
        </p:nvGraphicFramePr>
        <p:xfrm>
          <a:off x="0" y="836713"/>
          <a:ext cx="9144000" cy="58651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683512"/>
                <a:gridCol w="1621389"/>
                <a:gridCol w="980562"/>
                <a:gridCol w="1858537"/>
              </a:tblGrid>
              <a:tr h="998852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вида расходов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37 -НПА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1-НПА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13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157 756,2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- 832,4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156 923,8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551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117 342,5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+ 5 712,9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123 055,4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5138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22 865,6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22 865,6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6139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124 022,6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022,6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2448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1 039 534,5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1 039 534,5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2816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6 049,2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6 049,2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0023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156 068,8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- 499,9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155 568,9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44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1 623 639,4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+ 4 380,6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1 628 020,0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9900FF"/>
                </a:solidFill>
              </a:rPr>
              <a:t>содержание</a:t>
            </a:r>
            <a:endParaRPr lang="ru-RU" sz="5400" dirty="0">
              <a:solidFill>
                <a:srgbClr val="99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900" dirty="0" smtClean="0">
              <a:solidFill>
                <a:srgbClr val="002060"/>
              </a:solidFill>
            </a:endParaRPr>
          </a:p>
          <a:p>
            <a:r>
              <a:rPr lang="ru-RU" sz="1900" b="1" kern="0" dirty="0" smtClean="0">
                <a:ln w="1905"/>
                <a:solidFill>
                  <a:srgbClr val="002060"/>
                </a:solidFill>
              </a:rPr>
              <a:t>Изменения по безвозмездным поступлениям        	    3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Изменения в разрезе муниципальных  программ  и непрограммным расходам                                                     4-15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Изменения в НПА в разрезе разделов                                    16-18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Изменения в НПА в разрезе видов расходов                        19-21</a:t>
            </a:r>
          </a:p>
          <a:p>
            <a:r>
              <a:rPr lang="ru-RU" sz="1900" b="1" dirty="0" smtClean="0">
                <a:solidFill>
                  <a:srgbClr val="002060"/>
                </a:solidFill>
              </a:rPr>
              <a:t>Контактная информация                                                           22</a:t>
            </a:r>
          </a:p>
          <a:p>
            <a:endParaRPr lang="ru-RU" sz="1900" b="1" dirty="0" smtClean="0">
              <a:solidFill>
                <a:srgbClr val="002060"/>
              </a:solidFill>
            </a:endParaRPr>
          </a:p>
          <a:p>
            <a:endParaRPr lang="ru-RU" sz="25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5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7" cy="90872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800" b="1" dirty="0" smtClean="0">
                <a:solidFill>
                  <a:srgbClr val="660066"/>
                </a:solidFill>
              </a:rPr>
              <a:t>Изменения в НПА «О городском  бюджете на 2020год и плановый период 2021 и 2022 годов» в разрезе видов расходов, тыс. руб. на 2021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68213"/>
              </p:ext>
            </p:extLst>
          </p:nvPr>
        </p:nvGraphicFramePr>
        <p:xfrm>
          <a:off x="0" y="836713"/>
          <a:ext cx="9144000" cy="582639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683512"/>
                <a:gridCol w="1621389"/>
                <a:gridCol w="980562"/>
                <a:gridCol w="1858537"/>
              </a:tblGrid>
              <a:tr h="998852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вида расходов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37 -НПА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1-НПА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13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159 460,5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159 610,1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551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76 839,2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76 839,2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231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22 030,1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- 83,2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21 946,9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6139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125 599,0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125 598,9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75643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1 054 757,9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+ 83,4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1 054 841,3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5 720,3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5 720,3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154 535,6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- 0,1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154 535,5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44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1 598 942,6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1 599 092,2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7" cy="90872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800" b="1" dirty="0" smtClean="0">
                <a:solidFill>
                  <a:srgbClr val="660066"/>
                </a:solidFill>
              </a:rPr>
              <a:t>Изменения в НПА «О городском  бюджете на 2020год и плановый период 2021 и 2022 годов» в разрезе видов расходов, тыс. руб. на 2022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68213"/>
              </p:ext>
            </p:extLst>
          </p:nvPr>
        </p:nvGraphicFramePr>
        <p:xfrm>
          <a:off x="0" y="836713"/>
          <a:ext cx="9144000" cy="600804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683512"/>
                <a:gridCol w="1621389"/>
                <a:gridCol w="980562"/>
                <a:gridCol w="1858537"/>
              </a:tblGrid>
              <a:tr h="998852">
                <a:tc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вида расходов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37 -НПА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1-НПА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13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161 281,7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+149,6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161 431,3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551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76 728,2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- 995,6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75 732,6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231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обеспечение и иные выплаты населению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23 630,2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- 83,2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23 547,0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6139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99 246,8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+ 995,6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100 242,4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75643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078 813,6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+ 83,4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1 078 897,0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32816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4 138,8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0023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бюджетные ассигнования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159 985,4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159 985,4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44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1 603 824,7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1 603 974,5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201" y="390073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КОНТАКТНАЯ ИНФОРМАЦИЯ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257" y="1670082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Финансовое Управление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Администрации города Тынды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434745"/>
              </p:ext>
            </p:extLst>
          </p:nvPr>
        </p:nvGraphicFramePr>
        <p:xfrm>
          <a:off x="1475656" y="2780928"/>
          <a:ext cx="6264696" cy="1944216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19442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г</a:t>
                      </a:r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. Тында, Амурская область, 676282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ул</a:t>
                      </a:r>
                      <a:r>
                        <a:rPr lang="ru-RU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. Красная Пресня,29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e-mail:</a:t>
                      </a:r>
                      <a:r>
                        <a:rPr lang="en-US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g</a:t>
                      </a:r>
                      <a:r>
                        <a:rPr lang="en-US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orfy_tynda@mail.ru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5129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6"/>
    </mc:Choice>
    <mc:Fallback xmlns="">
      <p:transition spd="slow" advTm="48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55577" y="4221088"/>
            <a:ext cx="7959828" cy="1872208"/>
          </a:xfrm>
          <a:prstGeom prst="roundRect">
            <a:avLst/>
          </a:prstGeom>
          <a:solidFill>
            <a:schemeClr val="accent4">
              <a:lumMod val="60000"/>
              <a:lumOff val="40000"/>
              <a:alpha val="39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2020 год - Уменьшение субвенций 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бюджетам субъектов Российской Федерации и муниципальных образований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0,1 тыс. рублей; 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021 год- Уменьшение субсидий 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бюджетам субъектов Российской Федерации и муниципальных образований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 0,2 тыс. рублей ; увеличение субвенций 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бюджетам субъектов Российской Федерации и муниципальных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образований на 149,8  тыс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pPr lvl="0" algn="just"/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2022 год -  Увеличение субвенций 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бюджетам субъектов Российской Федерации и муниципальных образований на 149,8 тыс. 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1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642911" y="285728"/>
            <a:ext cx="7786742" cy="57150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7200" b="1" kern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Изменения в НПА «О городском бюджете на 2020 и плановый период на 2021-2022 годы» по безвозмездным поступлениям</a:t>
            </a:r>
            <a:endParaRPr lang="ru-RU" sz="7200" b="1" kern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57290" y="857232"/>
            <a:ext cx="6500858" cy="33952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Безвозмездные поступления, всего, тыс. рублей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55577" y="2492896"/>
            <a:ext cx="864096" cy="1630732"/>
          </a:xfrm>
          <a:prstGeom prst="rect">
            <a:avLst/>
          </a:prstGeom>
          <a:solidFill>
            <a:srgbClr val="C77BC3">
              <a:alpha val="8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076024" y="2348880"/>
            <a:ext cx="1127824" cy="1752150"/>
          </a:xfrm>
          <a:prstGeom prst="rect">
            <a:avLst/>
          </a:prstGeom>
          <a:solidFill>
            <a:srgbClr val="7030A0">
              <a:alpha val="72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221756" y="2096852"/>
            <a:ext cx="921353" cy="14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1 119 911,1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99839" y="2096852"/>
            <a:ext cx="1032001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1 119 911,0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15616" y="1412776"/>
            <a:ext cx="1500223" cy="286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115616" y="1986294"/>
            <a:ext cx="0" cy="50660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115616" y="1986294"/>
            <a:ext cx="186230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857357" y="6215082"/>
            <a:ext cx="285752" cy="285752"/>
          </a:xfrm>
          <a:prstGeom prst="rect">
            <a:avLst/>
          </a:prstGeom>
          <a:solidFill>
            <a:srgbClr val="C77BC3">
              <a:alpha val="8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143108" y="6143644"/>
            <a:ext cx="2786082" cy="428628"/>
          </a:xfrm>
          <a:prstGeom prst="round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Утвержденный план </a:t>
            </a:r>
            <a:endParaRPr lang="ru-RU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86314" y="6215082"/>
            <a:ext cx="285752" cy="285752"/>
          </a:xfrm>
          <a:prstGeom prst="rect">
            <a:avLst/>
          </a:prstGeom>
          <a:solidFill>
            <a:srgbClr val="7030A0">
              <a:alpha val="72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14943" y="6143644"/>
            <a:ext cx="3500462" cy="428628"/>
          </a:xfrm>
          <a:prstGeom prst="round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 smtClean="0">
                <a:solidFill>
                  <a:srgbClr val="002060"/>
                </a:solidFill>
              </a:rPr>
              <a:t>План с учетом внесенных уточнений</a:t>
            </a:r>
            <a:endParaRPr lang="ru-RU" sz="1300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786182" y="2643182"/>
            <a:ext cx="928694" cy="1480446"/>
          </a:xfrm>
          <a:prstGeom prst="rect">
            <a:avLst/>
          </a:prstGeom>
          <a:solidFill>
            <a:srgbClr val="C77BC3">
              <a:alpha val="8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857752" y="2357430"/>
            <a:ext cx="928694" cy="1785950"/>
          </a:xfrm>
          <a:prstGeom prst="rect">
            <a:avLst/>
          </a:prstGeom>
          <a:solidFill>
            <a:srgbClr val="7030A0">
              <a:alpha val="72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929322" y="2643182"/>
            <a:ext cx="928694" cy="1480444"/>
          </a:xfrm>
          <a:prstGeom prst="rect">
            <a:avLst/>
          </a:prstGeom>
          <a:solidFill>
            <a:srgbClr val="C77BC3">
              <a:alpha val="8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215206" y="2428868"/>
            <a:ext cx="1071569" cy="1694760"/>
          </a:xfrm>
          <a:prstGeom prst="rect">
            <a:avLst/>
          </a:prstGeom>
          <a:solidFill>
            <a:srgbClr val="7030A0">
              <a:alpha val="72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428728" y="1699536"/>
            <a:ext cx="1357322" cy="229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- 0,1</a:t>
            </a:r>
            <a:endParaRPr lang="ru-RU" sz="1200" b="1" dirty="0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995936" y="1412776"/>
            <a:ext cx="1296144" cy="2867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516216" y="1412777"/>
            <a:ext cx="1341932" cy="286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H="1" flipV="1">
            <a:off x="6300192" y="1986294"/>
            <a:ext cx="14221" cy="65900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3995936" y="1986294"/>
            <a:ext cx="0" cy="65061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3995936" y="1986294"/>
            <a:ext cx="187220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314413" y="1986294"/>
            <a:ext cx="185798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4025254" y="1699536"/>
            <a:ext cx="1266826" cy="195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+ 149,6</a:t>
            </a:r>
            <a:endParaRPr lang="ru-RU" sz="1200" b="1" dirty="0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660232" y="1797171"/>
            <a:ext cx="972108" cy="189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+ 149,8</a:t>
            </a:r>
            <a:endParaRPr lang="ru-RU" sz="1200" b="1" dirty="0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025254" y="2311602"/>
            <a:ext cx="903936" cy="18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1 118 047,6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735490" y="1986293"/>
            <a:ext cx="1132654" cy="325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1 118 197,2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357950" y="2285992"/>
            <a:ext cx="928694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1 120 158,5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7429521" y="2071678"/>
            <a:ext cx="1143007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1 120 308,3</a:t>
            </a:r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3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Подзаголовок 2"/>
          <p:cNvSpPr txBox="1">
            <a:spLocks/>
          </p:cNvSpPr>
          <p:nvPr/>
        </p:nvSpPr>
        <p:spPr bwMode="auto">
          <a:xfrm>
            <a:off x="500063" y="785813"/>
            <a:ext cx="16430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ru-RU" sz="3200">
                <a:latin typeface="Calibri" pitchFamily="34" charset="0"/>
              </a:rPr>
              <a:t> </a:t>
            </a:r>
          </a:p>
        </p:txBody>
      </p:sp>
      <p:sp>
        <p:nvSpPr>
          <p:cNvPr id="48131" name="Подзаголовок 2"/>
          <p:cNvSpPr txBox="1">
            <a:spLocks/>
          </p:cNvSpPr>
          <p:nvPr/>
        </p:nvSpPr>
        <p:spPr bwMode="auto">
          <a:xfrm>
            <a:off x="13299" y="10127"/>
            <a:ext cx="9143999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1400" b="1" dirty="0" smtClean="0"/>
              <a:t>Изменения в разрезе муниципальных программ, тыс. рублей на 2020 год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16028"/>
              </p:ext>
            </p:extLst>
          </p:nvPr>
        </p:nvGraphicFramePr>
        <p:xfrm>
          <a:off x="-1" y="269045"/>
          <a:ext cx="9144001" cy="6537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6105"/>
                <a:gridCol w="6329021"/>
                <a:gridCol w="883119"/>
                <a:gridCol w="666218"/>
                <a:gridCol w="879538"/>
              </a:tblGrid>
              <a:tr h="496428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НПА от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24.01.2020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жилищно-коммунального комплекса энергосбережение и повышение энергетической эффективности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136 412,1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+ 4 380,7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140 792,8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по реализации государственной молодежной политике в городе Тынде Амурской области на 2015-2024 годы «Молодежь Тынды»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12 583,1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12 583,1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«Профилактика правонарушений, терроризма и экстремизма в городе Тынде на 2015 -2024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849 878,9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849 878,9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 в городе Тынде Амурской области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110 618,1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110 618,1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и сохранение культуры и искусства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103 414,7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103 414,7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расходами Администрации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107 117,5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- 158,1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106 959,4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Развитие сельского хозяйства и регулирования рынков сельскохозяйственной продукции, сырья и продовольствия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13557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и развитие малого и среднего предпринимательства в городе Тынде Амурской области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17 492,8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17 492,9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Социально-экономическая поддержка молодых специалистов, работающих в учреждениях здравоохранения, образования, культуры, спорта, Комитете по делам молодежи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Обеспечение доступным и качественным жильем населения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113 783,5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113 783,5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использования муниципального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имущества и земельных участков города Тынды на 2015-2024 годы</a:t>
                      </a: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25 379,3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25 379,3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«Противодействие злоупотреблению наркотическими средствами и их незаконному обороту на территории города Тынды Амурской области на 2015-2024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управления муниципальными финансами и муниципальным долгом города Тынды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24 025,6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- 158,0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23 867,6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«Поддержка социально-ориентированных некоммерческих организаций на территории муниципального образования город Тында на 2017-2024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 города Тынды на 2018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74 763,4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- 0,1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74 763,3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 на территории города Тынды на 2018-2024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19 382,0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19 382,0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«Развитие муниципальной службы  в городе Тынде на 2020–2024 годы» 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324,7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+ 316,0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640,7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Программные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1 596 699,7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+ 4380,6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1 601 080,3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26 939,7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26 939,7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1 623 639,4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+ 4380,6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1 628 020,0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Подзаголовок 2"/>
          <p:cNvSpPr txBox="1">
            <a:spLocks/>
          </p:cNvSpPr>
          <p:nvPr/>
        </p:nvSpPr>
        <p:spPr bwMode="auto">
          <a:xfrm>
            <a:off x="500063" y="785813"/>
            <a:ext cx="16430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ru-RU" sz="3200">
                <a:solidFill>
                  <a:prstClr val="black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8131" name="Подзаголовок 2"/>
          <p:cNvSpPr txBox="1">
            <a:spLocks/>
          </p:cNvSpPr>
          <p:nvPr/>
        </p:nvSpPr>
        <p:spPr bwMode="auto">
          <a:xfrm>
            <a:off x="13299" y="10127"/>
            <a:ext cx="9143999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Изменения в разрезе муниципальных программ, тыс. рублей на 2021 год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715163"/>
              </p:ext>
            </p:extLst>
          </p:nvPr>
        </p:nvGraphicFramePr>
        <p:xfrm>
          <a:off x="-1" y="269045"/>
          <a:ext cx="9144001" cy="6537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6105"/>
                <a:gridCol w="6329021"/>
                <a:gridCol w="883119"/>
                <a:gridCol w="666218"/>
                <a:gridCol w="879538"/>
              </a:tblGrid>
              <a:tr h="496428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1 -НПА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жилищно-коммунального комплекса энергосбережение и повышение энергетической эффективности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132 703,8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- 376,0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132 327,8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по реализации государственной молодежной политике в городе Тынде Амурской области на 2015-2024 годы «Молодежь Тынды»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12 997,1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12 997,1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«Профилактика правонарушений, терроризма и экстремизма в городе Тынде на 2015 -2024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844 317,4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+ 60,0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844 377,4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 в городе Тынде Амурской области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131 700,0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131 700,0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и сохранение культуры и искусства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103 979,1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103 979,1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расходами Администрации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107 061,6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+ 89,8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107 151,4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Развитие сельского хозяйства и регулирования рынков сельскохозяйственной продукции, сырья и продовольствия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13557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и развитие малого и среднего предпринимательства в городе Тынде Амурской области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16 623,5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+ 375,9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16 999,4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6701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Социально-экономическая поддержка молодых специалистов, работающих в учреждениях здравоохранения, образования, культуры, спорта, Комитете по делам молодежи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Обеспечение доступным и качественным жильем населения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114 388,2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- 0 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114 388,1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использования муниципального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имущества и земельных участков города Тынды на 2015-2024 годы</a:t>
                      </a: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20 980,7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20 980,7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«Противодействие злоупотреблению наркотическими средствами и их незаконному обороту на территории города Тынды Амурской области на 2015-2024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управления муниципальными финансами и муниципальным долгом города Тынды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23 744,6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23 744,6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«Поддержка социально-ориентированных некоммерческих организаций на территории муниципального образования город Тында на 2017-2024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 города Тынды на 2018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44 300,5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44 300,5</a:t>
                      </a: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 на территории города Тынды на 2018-2024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17 232,5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17 232,5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«Развитие муниципальной службы  в городе Тынде на 2020–2024 годы» 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339,3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339,3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Программные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1 571 896,9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1 572 046,5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27 045,7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27 045,7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1 598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942,6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1 599 092,2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7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Подзаголовок 2"/>
          <p:cNvSpPr txBox="1">
            <a:spLocks/>
          </p:cNvSpPr>
          <p:nvPr/>
        </p:nvSpPr>
        <p:spPr bwMode="auto">
          <a:xfrm>
            <a:off x="500063" y="785813"/>
            <a:ext cx="16430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ru-RU" sz="3200">
                <a:solidFill>
                  <a:prstClr val="black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8131" name="Подзаголовок 2"/>
          <p:cNvSpPr txBox="1">
            <a:spLocks/>
          </p:cNvSpPr>
          <p:nvPr/>
        </p:nvSpPr>
        <p:spPr bwMode="auto">
          <a:xfrm>
            <a:off x="13299" y="10127"/>
            <a:ext cx="9143999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Изменения в разрезе муниципальных программ, тыс. рублей на 2022 год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310158"/>
              </p:ext>
            </p:extLst>
          </p:nvPr>
        </p:nvGraphicFramePr>
        <p:xfrm>
          <a:off x="13299" y="287304"/>
          <a:ext cx="9144001" cy="6537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86105"/>
                <a:gridCol w="6329021"/>
                <a:gridCol w="883119"/>
                <a:gridCol w="666218"/>
                <a:gridCol w="879538"/>
              </a:tblGrid>
              <a:tr h="496428">
                <a:tc>
                  <a:txBody>
                    <a:bodyPr/>
                    <a:lstStyle/>
                    <a:p>
                      <a:pPr algn="l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(+ / -)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1 -НПА  </a:t>
                      </a:r>
                    </a:p>
                  </a:txBody>
                  <a:tcPr>
                    <a:solidFill>
                      <a:srgbClr val="E4B1E5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Модернизация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жилищно-коммунального комплекса энергосбережение и повышение энергетической эффективности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133 371,7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- 555,4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132 816,3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по реализации государственной молодежной политике в городе Тынде Амурской области на 2015-2024 годы «Молодежь Тынды»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13 640,0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13 640,0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«Профилактика правонарушений, терроризма и экстремизма в городе Тынде на 2015 -2024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888 906,6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+ 60,0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888 966,6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 в городе Тынде Амурской области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109 971,8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109 971,8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и сохранение культуры и искусства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104 743,5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104 743,5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13561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расходами Администрации города Тынды на 2015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110 400,2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+ 89,8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110 490,0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Развитие сельского хозяйства и регулирования рынков сельскохозяйственной продукции, сырья и продовольствия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117320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Поддержка и развитие малого и среднего предпринимательства в городе Тынде Амурской области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21 048,0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+555,4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21 603,4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Социально-экономическая поддержка молодых специалистов, работающих в учреждениях здравоохранения, образования, культуры, спорта, Комитете по делам молодежи в городе Тынде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</a:rPr>
                        <a:t>Обеспечение доступным и качественным жильем населения города Тынды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88 044,5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+ 995,6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89 040,1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использования муниципального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имущества и земельных участков города Тынды на 2015-2024 годы</a:t>
                      </a:r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21 177,9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- 995,6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20 182,3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«Противодействие злоупотреблению наркотическими средствами и их незаконному обороту на территории города Тынды Амурской области на 2015-2024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эффективности управления муниципальными финансами и муниципальным долгом города Тынды</a:t>
                      </a:r>
                      <a:r>
                        <a:rPr lang="ru-RU" sz="9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2015-2024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r>
                        <a:rPr lang="ru-RU" sz="9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213,2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22 213,2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36103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«Поддержка социально-ориентированных некоммерческих организаций на территории муниципального образования город Тында на 2017-2024 годы»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 города Тынды на 2018 – 2024 годы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43 103,3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43 103,3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 на территории города Тынды на 2018-2024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17 995,8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17 995,8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  программа «Развитие муниципальной службы  в городе Тынде на 2020–2024 годы» 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354,4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354,4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Программные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1 576 503,9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1 576 653,7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27 320,8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27 320,8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5649"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1 603 824,7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+ 149,8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1 603 974,5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7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241745"/>
              </p:ext>
            </p:extLst>
          </p:nvPr>
        </p:nvGraphicFramePr>
        <p:xfrm>
          <a:off x="0" y="-1"/>
          <a:ext cx="9144000" cy="679771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4473328"/>
                <a:gridCol w="1321974"/>
                <a:gridCol w="3348698"/>
              </a:tblGrid>
              <a:tr h="84242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«Модернизация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жилищно-коммунального комплекса энергосбережение и повышение энергетической эффективности в городе Тынде на 2015-2024 годы»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8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1-НПА  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20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2020 год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BABBC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0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136 412,1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140 792,8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5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Капитальный ремонт, замена, строительство сетей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тепловодоснабжения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водоотведения и сооружений на них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+ 4 380,7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выполнение проектно-изыскательских работ по объекту: «Внеплощадочные сети водоснабжения, теплоснабжения, водоотведения Физкультурно-оздоровительного комплекса с ледовым полем в г. Тынде»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807">
                <a:tc>
                  <a:txBody>
                    <a:bodyPr/>
                    <a:lstStyle/>
                    <a:p>
                      <a:r>
                        <a:rPr lang="ru-RU" sz="1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на 2020 год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+ 4 380,7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80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на 2021 год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20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132 703,8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132 327,8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358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Субсидия юридическим лицам в целях финансового обеспечения (возмещения) затрат в связи с оказанием коммунальных услуг, в части расходов на приобретение и транспортировку топлива</a:t>
                      </a:r>
                      <a:endParaRPr lang="ru-RU" sz="11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- 376,0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Для приведения в соответствие уровня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софинансирования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 расходов по  соглашениям о представлении субсидий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на 2021 год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r">
                        <a:buFontTx/>
                        <a:buChar char="-"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376,0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80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на 2022 год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r">
                        <a:buFontTx/>
                        <a:buChar char="-"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58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133 371,7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132 816,3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8414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Субсидия юридическим лицам в целях финансового обеспечения (возмещения) затрат в связи с оказанием коммунальных услуг, в части расходов на приобретение и транспортировку топлива</a:t>
                      </a:r>
                      <a:endParaRPr lang="ru-RU" sz="11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- 555,4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Для приведения в соответствие уровня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</a:rPr>
                        <a:t>софинансирования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 расходов по  соглашениям о представлении субсидий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на 2022 год</a:t>
                      </a:r>
                      <a:endParaRPr lang="ru-RU" sz="12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- 555,4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98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361580"/>
              </p:ext>
            </p:extLst>
          </p:nvPr>
        </p:nvGraphicFramePr>
        <p:xfrm>
          <a:off x="-142907" y="0"/>
          <a:ext cx="9286907" cy="695502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5104255"/>
                <a:gridCol w="921601"/>
                <a:gridCol w="3261051"/>
              </a:tblGrid>
              <a:tr h="3154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«Развитие образования в городе Тынде на 2015-2024 годы»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24.01.2020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1 -НПА  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0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на 2020 год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0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849 878,9 тыс. рублей</a:t>
                      </a:r>
                    </a:p>
                  </a:txBody>
                  <a:tcPr>
                    <a:solidFill>
                      <a:srgbClr val="BABBC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849 878,9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07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563">
                <a:tc>
                  <a:txBody>
                    <a:bodyPr/>
                    <a:lstStyle/>
                    <a:p>
                      <a:pPr algn="just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- 248,2 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фонда оплаты труда муниципальных служащих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122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+ 248,2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2020 год</a:t>
                      </a:r>
                      <a:endParaRPr lang="ru-RU" sz="1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на 2021 год</a:t>
                      </a:r>
                      <a:endParaRPr lang="ru-RU" sz="1000" b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844 317,4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844 377,4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114"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Финансовое обеспечение государственных полномочий по организации и осуществлению деятельности по опеке и попечительству в отношении несовершеннолетних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+ 59,8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157">
                <a:tc>
                  <a:txBody>
                    <a:bodyPr/>
                    <a:lstStyle/>
                    <a:p>
                      <a:pPr algn="just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государственных полномочий по выплатам лицам из числа детей-сирот и детей, оставшихся без попечения родителей, достигшим 18 лет, но продолжающим обучение в муниципальной общеобразовательной организации, до окончания обучения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+0,1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157"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Финансовое обеспечение государственного полномочия Амурской области по обеспечению обучающихся по образовательным программам начального общего образования в муниципальных общеобразовательных организациях питанием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+ 0,1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2021 год</a:t>
                      </a:r>
                      <a:endParaRPr lang="ru-RU" sz="10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+ 60,0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Изменения на 2022 год</a:t>
                      </a:r>
                      <a:endParaRPr lang="ru-RU" sz="10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888 906,6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888 966,6  тыс. рублей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114"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Финансовое обеспечение государственных полномочий по организации и осуществлению деятельности по опеке и попечительству в отношении несовершеннолетних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+ 59,8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157">
                <a:tc>
                  <a:txBody>
                    <a:bodyPr/>
                    <a:lstStyle/>
                    <a:p>
                      <a:pPr algn="just"/>
                      <a:r>
                        <a:rPr lang="ru-RU" sz="9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обеспечение государственных полномочий по выплатам лицам из числа детей-сирот и детей, оставшихся без попечения родителей, достигшим 18 лет, но продолжающим обучение в муниципальной общеобразовательной организации, до окончания обучения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+0,1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157"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Финансовое обеспечение государственного полномочия Амурской области по обеспечению обучающихся по образовательным программам начального общего образования в муниципальных общеобразовательных организациях питанием</a:t>
                      </a:r>
                      <a:endParaRPr lang="ru-RU" sz="9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+ 0,1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согласно уведомлению из областного бюджета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 2022 год</a:t>
                      </a:r>
                      <a:endParaRPr lang="ru-RU" sz="10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+ 60,0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5B59A-7EF2-4D6E-A0B8-311DCA841F4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5D0FB-A84C-431E-9353-2F9885D53FC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47701"/>
              </p:ext>
            </p:extLst>
          </p:nvPr>
        </p:nvGraphicFramePr>
        <p:xfrm>
          <a:off x="0" y="-387424"/>
          <a:ext cx="9144000" cy="724542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40000"/>
                    </a:prstClr>
                  </a:innerShdw>
                </a:effectLst>
                <a:tableStyleId>{5940675A-B579-460E-94D1-54222C63F5DA}</a:tableStyleId>
              </a:tblPr>
              <a:tblGrid>
                <a:gridCol w="4203289"/>
                <a:gridCol w="1088791"/>
                <a:gridCol w="3851920"/>
              </a:tblGrid>
              <a:tr h="59780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«Развитие физической культуры и спорта в городе Тынде Амурской области на 2015–2024 годы»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8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21.12.2019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37-НПА 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 от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24.01.2020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-НПА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2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110 618,1 тыс. рублей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110 618,1 тыс. рублей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8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Причины изменения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1952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12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- 133,6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фонда оплаты труда муниципальных служащих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969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12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+133,6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171">
                <a:tc>
                  <a:txBody>
                    <a:bodyPr/>
                    <a:lstStyle/>
                    <a:p>
                      <a:r>
                        <a:rPr lang="ru-RU" sz="1200" b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780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«Развитие и сохранение культуры и искусства города Тынды на 2015 – 2024 годы»</a:t>
                      </a:r>
                      <a:endParaRPr lang="ru-RU" sz="16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4D2F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37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103 414,7 тыс. рублей</a:t>
                      </a:r>
                      <a:endParaRPr lang="ru-RU" sz="12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103 414,7 тыс. рублей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1952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на обеспечение функций органов местного самоуправления</a:t>
                      </a:r>
                      <a:endParaRPr lang="ru-RU" sz="12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- 85,1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фонда оплаты труда муниципальных служащих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969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Компенсация расходов на оплату стоимости проезда и провоза багажа к месту использования отпуска и обратно и расходов, связанных с переездом, лицам, заключившим трудовые договоры о работе в органах местного самоуправления, муниципальных учреждениях, и работникам указанных органов, учреждений</a:t>
                      </a:r>
                      <a:endParaRPr lang="ru-RU" sz="1200" b="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+ 85,1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компенсацию расходов на оплату стоимости проезда и провоза багажа к месту использования отпуска и обратно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171">
                <a:tc>
                  <a:txBody>
                    <a:bodyPr/>
                    <a:lstStyle/>
                    <a:p>
                      <a:r>
                        <a:rPr lang="ru-RU" sz="1200" b="1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10028</TotalTime>
  <Words>4600</Words>
  <Application>Microsoft Office PowerPoint</Application>
  <PresentationFormat>Экран (4:3)</PresentationFormat>
  <Paragraphs>1047</Paragraphs>
  <Slides>22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Специальное оформление</vt:lpstr>
      <vt:lpstr>Исполнительная</vt:lpstr>
      <vt:lpstr>Презентация PowerPoint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 в НПА «О городском бюджете на 2020 год и плановый период 2021 и 2022  годов» в разрезе разделов, тыс. руб.  На 2020 год</vt:lpstr>
      <vt:lpstr>Изменения в НПА «О городском бюджете на 2020 год и плановый период 2021 и 2022  годов» в разрезе разделов, тыс. руб. на 2021 год</vt:lpstr>
      <vt:lpstr>Изменения в НПА «О городском бюджете на 2020 год и плановый период 2021 и 2022  годов» в разрезе разделов, тыс. руб. на 2022 год</vt:lpstr>
      <vt:lpstr>Изменения в НПА «О городском  бюджете на 2020год и плановый период 2021 и 2022 годов» в разрезе видов расходов, тыс. руб. на 2020 год</vt:lpstr>
      <vt:lpstr>Изменения в НПА «О городском  бюджете на 2020год и плановый период 2021 и 2022 годов» в разрезе видов расходов, тыс. руб. на 2021 год</vt:lpstr>
      <vt:lpstr>Изменения в НПА «О городском  бюджете на 2020год и плановый период 2021 и 2022 годов» в разрезе видов расходов, тыс. руб. на 2022 год</vt:lpstr>
      <vt:lpstr>КОНТАКТНАЯ ИНФОРМАЦИЯ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Admin</dc:creator>
  <cp:lastModifiedBy>SI.Beresneva</cp:lastModifiedBy>
  <cp:revision>917</cp:revision>
  <dcterms:created xsi:type="dcterms:W3CDTF">2011-11-28T19:44:49Z</dcterms:created>
  <dcterms:modified xsi:type="dcterms:W3CDTF">2020-01-25T02:17:52Z</dcterms:modified>
</cp:coreProperties>
</file>