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301" r:id="rId3"/>
    <p:sldId id="315" r:id="rId4"/>
    <p:sldId id="318" r:id="rId5"/>
    <p:sldId id="304" r:id="rId6"/>
    <p:sldId id="319" r:id="rId7"/>
    <p:sldId id="320" r:id="rId8"/>
    <p:sldId id="305" r:id="rId9"/>
    <p:sldId id="303" r:id="rId10"/>
    <p:sldId id="317" r:id="rId11"/>
    <p:sldId id="321" r:id="rId12"/>
    <p:sldId id="311" r:id="rId13"/>
    <p:sldId id="322" r:id="rId14"/>
    <p:sldId id="324" r:id="rId15"/>
    <p:sldId id="325" r:id="rId16"/>
    <p:sldId id="326" r:id="rId17"/>
    <p:sldId id="331" r:id="rId18"/>
    <p:sldId id="327" r:id="rId19"/>
    <p:sldId id="328" r:id="rId20"/>
    <p:sldId id="329" r:id="rId21"/>
    <p:sldId id="333" r:id="rId22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5136AF-716A-4818-980A-4761FA24ED49}">
          <p14:sldIdLst>
            <p14:sldId id="332"/>
            <p14:sldId id="301"/>
            <p14:sldId id="315"/>
            <p14:sldId id="318"/>
            <p14:sldId id="304"/>
            <p14:sldId id="319"/>
            <p14:sldId id="320"/>
            <p14:sldId id="305"/>
            <p14:sldId id="303"/>
            <p14:sldId id="317"/>
            <p14:sldId id="321"/>
            <p14:sldId id="311"/>
            <p14:sldId id="322"/>
            <p14:sldId id="324"/>
            <p14:sldId id="325"/>
            <p14:sldId id="326"/>
            <p14:sldId id="331"/>
            <p14:sldId id="327"/>
            <p14:sldId id="328"/>
            <p14:sldId id="329"/>
            <p14:sldId id="3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E9"/>
    <a:srgbClr val="159B35"/>
    <a:srgbClr val="595959"/>
    <a:srgbClr val="F72D4F"/>
    <a:srgbClr val="52D6B7"/>
    <a:srgbClr val="5F92EF"/>
    <a:srgbClr val="51D4D7"/>
    <a:srgbClr val="BFABFF"/>
    <a:srgbClr val="FFC761"/>
    <a:srgbClr val="FB9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>
        <p:scale>
          <a:sx n="60" d="100"/>
          <a:sy n="60" d="100"/>
        </p:scale>
        <p:origin x="-229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6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0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6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2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6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54BB-D3A7-4607-963B-BF038A6824E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it2\Downloads\2f74cd82cbf5076896467eca110cd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0" y="1562099"/>
            <a:ext cx="7577294" cy="50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04850" y="109289"/>
            <a:ext cx="7676184" cy="1685925"/>
          </a:xfrm>
        </p:spPr>
        <p:txBody>
          <a:bodyPr anchor="t"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муниципальная практика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Тында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T Norms Regular" panose="02000503030000020003" pitchFamily="50" charset="-52"/>
              </a:rPr>
              <a:t>17</a:t>
            </a:r>
            <a:endParaRPr lang="ru-RU" sz="1100" b="1" dirty="0">
              <a:solidFill>
                <a:schemeClr val="bg1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517156" y="487327"/>
            <a:ext cx="6267450" cy="3460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исполняемые полномочия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8564879" y="5214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498206" y="5262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10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139" y="834859"/>
            <a:ext cx="78457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Осуществляя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высшего должностного лица города Тынды, Мэр города Тынды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представляет город Тынду в отношениях с органами местного самоуправления других муниципальных образований, органами государственной власти, гражданами и организациями, без доверенности действует от имени города Тынды;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подписывает и обнародует в порядке, установленном настоящим Уставом, нормативные правовые акты, принятые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Думой;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издает в пределах своих полномочий правовые акты, выдает доверенности;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вправе требовать созыва внеочередного заседания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Думы;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обеспечивает осуществление органами местного самоуправления полномочий по решению вопросов местного значения и отдельных государственных полномочий, переданных органам местного самоуправления федеральными законами и законами Амурской области;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осуществляет меры по противодействию  коррупции в границах города Тынды;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формирует  общественные  советы  при  Мэре города Тынды, осуществляющие функции общественного контроля в порядке, установленном правовым актом Мэра города Тынды, принятым в соответствии с действующим законодательством;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 учреждает  печатное  средство  массовой информации для опубликования муниципальных правовых актов, иной официальной информации;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утверждает положения об отраслевых (функциональных) и территориальных органах Администрации города Тынды, не наделенных правами  юридического лица;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  исполняет городской бюджет, принятый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Думой, распоряжается средствами города Тынды в соответствии с  принятым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Думой  нормативным правовым актом о городском бюджете и бюджетным законодательством Российской Федерации;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 осуществляет личный прием граждан не реже двух раз в месяц, рассматривает предложения, заявления и жалобы граждан, принимает по ним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3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4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</p:spTree>
    <p:extLst>
      <p:ext uri="{BB962C8B-B14F-4D97-AF65-F5344CB8AC3E}">
        <p14:creationId xmlns:p14="http://schemas.microsoft.com/office/powerpoint/2010/main" val="1526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T Norms Regular" panose="02000503030000020003" pitchFamily="50" charset="-52"/>
              </a:rPr>
              <a:t>17</a:t>
            </a:r>
            <a:endParaRPr lang="ru-RU" sz="1100" b="1" dirty="0">
              <a:solidFill>
                <a:schemeClr val="bg1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797812" y="312739"/>
            <a:ext cx="7700393" cy="601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предпосылки реализации практики и принципиальные подходы, избранные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64879" y="5214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498206" y="5262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11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3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4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3" name="AutoShape 2" descr="blob:https://web.whatsapp.com/f6ef5419-a572-41d5-b0d0-60c80e2d18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f6ef5419-a572-41d5-b0d0-60c80e2d185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7813" y="926515"/>
            <a:ext cx="77003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 возможность  повышения эффективности муниципального управления и взаимодействия с гражданами.  Это мощный инструмент влияния, с помощью которого осуществляется информационный обмен между главой муниципального образования, представительным органом и общественностью. Возможность получать актуальную информацию о реализации решений, корректировать работу администрации и общественности.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39780"/>
              </p:ext>
            </p:extLst>
          </p:nvPr>
        </p:nvGraphicFramePr>
        <p:xfrm>
          <a:off x="908492" y="2305615"/>
          <a:ext cx="7479031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9125"/>
                <a:gridCol w="37399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Осознание активными гражданами необходимости взаимодействия с органами власти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Идентификация общественных проблем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приоритетных мероприятий и проектов развития поселения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опыта самоорганизации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муниципального управления при взаимодействии с гражданами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материальных и не материальных ресурсов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80394"/>
              </p:ext>
            </p:extLst>
          </p:nvPr>
        </p:nvGraphicFramePr>
        <p:xfrm>
          <a:off x="904875" y="3928142"/>
          <a:ext cx="7440931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0077"/>
                <a:gridCol w="37208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власти, население, внешняя информация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обсуждения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Референдум, сходы и собрания граждан, конференции, опрос граждан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Каналы обратной связи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 коммуникации, социальные сети, личные сообщения, печатные издания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ресурсы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Волонтеры, общественные организации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2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2"/>
          <p:cNvSpPr>
            <a:spLocks noGrp="1"/>
          </p:cNvSpPr>
          <p:nvPr>
            <p:ph type="ctrTitle"/>
          </p:nvPr>
        </p:nvSpPr>
        <p:spPr>
          <a:xfrm>
            <a:off x="644609" y="373856"/>
            <a:ext cx="7767870" cy="80652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развития гражданской активности в муниципальном образовании и обеспечения эффективной «обратной связи» органов местного самоуправления с жителями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12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855" y="1227792"/>
            <a:ext cx="80237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осуществляют деятельность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советов: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Общественная Палата города Тынды.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Координационный Совет по развитию малого и среднего предпринимательства при Администрации города Тынды.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Общественный Совет по физической культуре и спорту при управлении молодежной и семейной политики, физической культуры и спорта Администрации города Тынды.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Общественный совет по вопросам независимой оценке качества работы учреждений культуры.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Общественный совет по развитию образования в городе Тынде.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Совет отцов при МОБУ СОШ №7.</a:t>
            </a:r>
          </a:p>
        </p:txBody>
      </p:sp>
      <p:pic>
        <p:nvPicPr>
          <p:cNvPr id="5122" name="Picture 2" descr="\\DOMENKO\Administracia\Обмен\Демиденко\ПРЕЗЕНТАЦИЯ ФОТО\О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50" y="3152140"/>
            <a:ext cx="4337429" cy="28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250" y="3498414"/>
            <a:ext cx="3676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взаимодействия и повышения общественно-социальной активности граждан и общественных объединений, действующих на территории города Тынды, привлечения их к участию в решении вопросов местного значения, обеспечения согласования общественно значимых инициатив органов местного самоуправления города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Тынды создана общественная Палата города Тынды.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412479" y="2928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13</a:t>
            </a:r>
          </a:p>
          <a:p>
            <a:pPr algn="ctr"/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8825" y="892772"/>
            <a:ext cx="38436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Выстраиванию конструктивных деловых отношений между органами местного самоуправления, бизнесом и общественностью способствует в значительной мере работа Координационный Совет по развитию малого и среднего предпринимательства при Администрации города Тынды.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8825" y="3364181"/>
            <a:ext cx="38436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молодежи при городской Думе создан Молодежный парламент с целью совместной реализации программного проекта по реализации молодежной политики на территории муниципалитета, решения вопросов местного значения с участием молодых активистов города, развития политической и межнациональной культуры, приобщения молодых граждан к социально значимой деятельности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\\DOMENKO\Administracia\Обмен\Демиденко\ПРЕЗЕНТАЦИЯ ФОТО\WhatsApp Image 2021-05-25 at 10.19.3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0" y="426967"/>
            <a:ext cx="4098038" cy="25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DOMENKO\Administracia\На сайт\на презентацию\Screenshot_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8" y="3127598"/>
            <a:ext cx="4114800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14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99" y="419011"/>
            <a:ext cx="726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гражданской активности и обеспечения эффективной «обратной связи» с жителями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4611" y="861596"/>
            <a:ext cx="8041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T Norms ExtraBold"/>
              </a:rPr>
              <a:t>	</a:t>
            </a:r>
            <a:endParaRPr lang="ru-RU" sz="1400" dirty="0">
              <a:latin typeface="TT Norms ExtraBold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7813" y="1182382"/>
            <a:ext cx="7957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«Обратная связь» в городе Тынде набрала обороты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К сожалению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из-за пандемии не позволил активно проводить встречи с гражданами.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территории города Тынды было проведено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опросов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собрания, в которых приняло участие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14696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\\DOMENKO\Administracia\На сайт\на презентацию\Screenshot_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0" y="2254468"/>
            <a:ext cx="4837376" cy="35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40594" y="2049517"/>
            <a:ext cx="32150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субботу Мэр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Тынды совместно с председателем Тындинской городской Думы и заместителями главы Администрации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приемы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Численность граждан обратившихся в органы местного самоуправления составила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Количество обращений граждан, поступивших в органы местного самоуправления через официальные сайты (единый портал) или по электронной почте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письменных обращений граждан, поступивших по всем каналам (в электронном виде, с почтовым отправлением, переданные лично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879.</a:t>
            </a:r>
          </a:p>
        </p:txBody>
      </p:sp>
    </p:spTree>
    <p:extLst>
      <p:ext uri="{BB962C8B-B14F-4D97-AF65-F5344CB8AC3E}">
        <p14:creationId xmlns:p14="http://schemas.microsoft.com/office/powerpoint/2010/main" val="34301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15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7127" y="484291"/>
            <a:ext cx="3113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Политика открытости представительного </a:t>
            </a: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органа</a:t>
            </a:r>
            <a:endParaRPr lang="ru-RU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7812" y="1130783"/>
            <a:ext cx="31527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открытости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гласности заседания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Тындинской городской Думы проходят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субботам с приглашением жителей города. По окончанию заседания каждый имеет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ответы на вопросы.  Также горожане могут наблюдать за ходом  заседания в режиме онлайн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проведено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заседаний.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6149" y="2987064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публичных слушаний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7812" y="3633396"/>
            <a:ext cx="31527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в городе Тынде проходят с присутствием Мэра города Тынды и председателя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Думы.  Население  города приглашается на слушания путем размещения объявления на официальном сайте Администрации города и в местных СМИ. 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проведено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заседания, на которых присутствовало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</a:p>
        </p:txBody>
      </p:sp>
      <p:pic>
        <p:nvPicPr>
          <p:cNvPr id="7171" name="Picture 3" descr="\\DOMENKO\Administracia\На сайт\на презентацию\Screenshot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71" y="3152256"/>
            <a:ext cx="3828828" cy="27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DOMENKO\Administracia\Обмен\Демиденко\ПРЕЗЕНТАЦИЯ ФОТО\Дума\Дума\IMG_17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70" y="431803"/>
            <a:ext cx="3828829" cy="25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16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6327" y="272669"/>
            <a:ext cx="726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Охват населения средствами </a:t>
            </a: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информирования о </a:t>
            </a: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деятельности органов местного </a:t>
            </a: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самоуправления</a:t>
            </a:r>
            <a:endParaRPr lang="ru-RU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7812" y="957487"/>
            <a:ext cx="7748740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в процессе муниципального управления играет  информационная политика. В настоящее время намерения, решения и действия органов местного самоуправления обладают необходимой информационной прозрачностью. Население не только осведомлено о деятельности муниципальной власти, но и имеет возможность выражать свое мнение по поводу этой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algn="just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событиях, презентации инициатив горожан, фото- и видео- галерея событий собраны на официальном сайте Администрации города Тынды,  на сайтах отраслевых (функциональных) органов Администрации города.</a:t>
            </a:r>
          </a:p>
          <a:p>
            <a:pPr algn="just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выпущено в эфир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«Вопрос-Ответ», «Час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Мэра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«Пресс-конференция», «Обращение к жителям Тынды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еженедельные отчеты Мэра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эфира. </a:t>
            </a:r>
            <a:endPara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\\DOMENKO\Administracia\На сайт\на презентацию\Screenshot_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2" y="3026979"/>
            <a:ext cx="3922254" cy="25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DOMENKO\Administracia\На сайт\на презентацию\Screenshot_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64" y="3026979"/>
            <a:ext cx="3519488" cy="25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17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6328" y="369094"/>
            <a:ext cx="7269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периодическое печатное издание города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Тынды,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учредителем которого выступает муниципальное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Авангард. 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вышло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выпуска. Суммарный недельный тираж печатного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значимыми информационными партнёрами Администрации города являются:  ООО «Телекомпания «Тында», интернет-газета «БАМ», областные газеты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Амур.инфо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«Телепорт», «АСН24», «Порт Амур»,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Амур.лайф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«Амурская Правда», федеральные - журнал публицистическое издание о жизни регионов страны «Региональная Россия» и отраслевой журнал «Вестник».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Администрация города Тынды имеет свои аккаунты в социальных сетях «Одноклассники», «В контакте»,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сайта Администрации города Тынды за год составило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4017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средство «обратной связи» имеет свои сильные и слабые стороны.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эти средства дают очень хороший и надёжный способ информирования граждан.</a:t>
            </a:r>
          </a:p>
        </p:txBody>
      </p:sp>
      <p:pic>
        <p:nvPicPr>
          <p:cNvPr id="9218" name="Picture 2" descr="C:\Users\org1\Desktop\Безымян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55" y="2862084"/>
            <a:ext cx="2125225" cy="29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rg1\Desktop\Безымян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54" y="2894288"/>
            <a:ext cx="4524952" cy="29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18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6327" y="272670"/>
            <a:ext cx="7269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реализации практики по развитию гражданской активности </a:t>
            </a: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обеспечению эффективной «обратной связи» органов местного самоуправления с </a:t>
            </a: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жителями</a:t>
            </a:r>
            <a:endParaRPr lang="ru-RU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0973" y="1195999"/>
            <a:ext cx="4097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общественных инициатив, получивших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поддержку необходимого числа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благоустроено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общественные территории 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дворовых.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власть исполняет желания и наказы горожан в 2020 году Тында стала победителем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 городов и исторических поселений, благодаря которому сейчас в нашем городе идёт реализация проекта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БАМовский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Арбат», единственного в Амурской области вошедшего в реестр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практик России с реализацией благоустройства пляжной зоны в рамках национального проекта «Жилье и городская среда».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\\DOMENKO\Administracia\Обмен\Демиденко\ПРЕЗЕНТАЦИЯ ФОТО\дворы и дет площадка\IMG_3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2" y="1285875"/>
            <a:ext cx="3521778" cy="21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DOMENKO\Administracia\Обмен\Демиденко\ПРЕЗЕНТАЦИЯ ФОТО\дворы и дет площадка\IMG_4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46" y="3570394"/>
            <a:ext cx="4131518" cy="238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\DOMENKO\Administracia\Обмен\Демиденко\ПРЕЗЕНТАЦИЯ ФОТО\пляжная зона\IMG_24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2" y="3570394"/>
            <a:ext cx="3631247" cy="24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19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7812" y="349785"/>
            <a:ext cx="775288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роль общественности в сохранении патриотических традиций, в деле воспитания молодого поколения. Например, Всероссийская патриотическая акция «Свеча памяти», «Единство и память», посвященные памяти жертв, погибших в Беслане, «Свеча в окне» и «Бессмертный полк», дни памяти солдат, погибших при исполнении воинского долга на Северном Кавказе,  митинг, посвященный Дню Победы, проводятся в городе Тынде при непосредственном участии широкой общественности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11266" name="Picture 2" descr="\\DOMENKO\Administracia\Обмен\Демиденко\ПРЕЗЕНТАЦИЯ ФОТО\митинг Чечня\IMG_4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6" y="1924048"/>
            <a:ext cx="352901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DOMENKO\Administracia\Обмен\Демиденко\ПРЕЗЕНТАЦИЯ ФОТО\9 мая 2020\IMG_2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69" y="3546551"/>
            <a:ext cx="3612116" cy="24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\\DOMENKO\Administracia\Обмен\Демиденко\ПРЕЗЕНТАЦИЯ ФОТО\WhatsApp-Image-2020-06-22-at-08.24.5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51" y="1948623"/>
            <a:ext cx="3553349" cy="26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2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12479" y="477482"/>
            <a:ext cx="161727" cy="1597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345807" y="482244"/>
            <a:ext cx="247156" cy="159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T Norms Regular" panose="02000503030000020003" pitchFamily="50" charset="-52"/>
              </a:rPr>
              <a:t>17</a:t>
            </a:r>
            <a:endParaRPr lang="ru-RU" sz="1100" b="1" dirty="0">
              <a:solidFill>
                <a:schemeClr val="bg1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4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15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16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66750" y="1345328"/>
            <a:ext cx="7679056" cy="3667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"обратной связи" с жителями муниципальных образований, развитие территориального общественного самоуправления и привлечение граждан к осуществлению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 в осуществлении)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20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36029" y="930546"/>
            <a:ext cx="1970688" cy="992847"/>
            <a:chOff x="-89495" y="781978"/>
            <a:chExt cx="1672098" cy="1093205"/>
          </a:xfrm>
          <a:solidFill>
            <a:schemeClr val="accent1"/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89495" y="781978"/>
              <a:ext cx="1626556" cy="1042638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76195" y="781978"/>
              <a:ext cx="1658798" cy="10932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Принятие решения о внедрении в работу муниципалитета действий по обеспечению устойчивой «обратной связи»</a:t>
              </a:r>
            </a:p>
          </p:txBody>
        </p:sp>
      </p:grpSp>
      <p:sp>
        <p:nvSpPr>
          <p:cNvPr id="25" name="Скругленный прямоугольник 4"/>
          <p:cNvSpPr/>
          <p:nvPr/>
        </p:nvSpPr>
        <p:spPr>
          <a:xfrm>
            <a:off x="2632842" y="930547"/>
            <a:ext cx="1906340" cy="992846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каналов «обратной связи» и целевой аудитории пользователей</a:t>
            </a:r>
          </a:p>
        </p:txBody>
      </p:sp>
      <p:sp>
        <p:nvSpPr>
          <p:cNvPr id="28" name="Скругленный прямоугольник 4"/>
          <p:cNvSpPr/>
          <p:nvPr/>
        </p:nvSpPr>
        <p:spPr>
          <a:xfrm rot="10800000" flipV="1">
            <a:off x="4599054" y="930546"/>
            <a:ext cx="1970687" cy="979371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основных направлений информации для каждого канала «обратной связи»</a:t>
            </a:r>
            <a:endParaRPr lang="ru-RU" sz="10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6694622" y="930548"/>
            <a:ext cx="1856077" cy="946920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единого интерфейса для всех каналов «обратной связи»</a:t>
            </a:r>
            <a:endParaRPr lang="ru-RU" sz="10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2622167" y="2081054"/>
            <a:ext cx="1917015" cy="1087819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Регулярное,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в социальных сетях в режиме реального времени) обновление информации</a:t>
            </a:r>
            <a:endParaRPr lang="ru-RU" sz="10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4633759" y="2081054"/>
            <a:ext cx="1935982" cy="108781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правила: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вопрос – должен быть ответ</a:t>
            </a:r>
            <a:endParaRPr lang="ru-RU" sz="10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5931" y="323263"/>
            <a:ext cx="621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Качественное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формата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373717"/>
            <a:ext cx="7370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029" y="3987208"/>
            <a:ext cx="821956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сторона внедрения </a:t>
            </a:r>
            <a:r>
              <a:rPr lang="ru-RU" sz="175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«Обратная связь» обеспечивает участие населения в решении вопросов местного значения, открытость в принятии решений, быстрое реагирование на проблемные вопросы, поднимаемые жителями города. </a:t>
            </a:r>
          </a:p>
          <a:p>
            <a:pPr algn="just"/>
            <a:r>
              <a:rPr lang="ru-RU" sz="17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проблемных сторон внедрения практики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«Обратной связи», является 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на мэра города, которая сама ведет свой аккаунт в социальных сетях Интернет и еженедельно встречается с трудовыми коллективами города.</a:t>
            </a:r>
            <a:endParaRPr 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21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8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0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1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136" y="661618"/>
            <a:ext cx="8371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есурсы необходимые для реализации практики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835" y="2480078"/>
            <a:ext cx="745998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708770"/>
              </p:ext>
            </p:extLst>
          </p:nvPr>
        </p:nvGraphicFramePr>
        <p:xfrm>
          <a:off x="646387" y="1245475"/>
          <a:ext cx="7926232" cy="3259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2812"/>
                <a:gridCol w="3713420"/>
              </a:tblGrid>
              <a:tr h="437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Нематериальные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47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Оргтехника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размещать информацию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89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Фотоаппарат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Личная заинтересованность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777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Смартфон или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айфон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3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Канцелярские принадлежности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сортировать информацию подлежащую размещению или нет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77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Средство передвижения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1" y="5025892"/>
            <a:ext cx="518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72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60320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3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15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16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17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95325" y="311731"/>
            <a:ext cx="7717154" cy="325509"/>
          </a:xfrm>
        </p:spPr>
        <p:txBody>
          <a:bodyPr anchor="t"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муниципальном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3423" y="659392"/>
            <a:ext cx="7717154" cy="5284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официальное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муниципальное образование Городской округ город Тында.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значение города - город областного подчинения. Расстояние до областного центра 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 составляет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132,12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км.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утверждения границ муниципального образования города Тынды - 19.01.2005г. № 414-ОЗ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наделении муниципального образования г. Тынды статусом городского округа и об установлении 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границ».</a:t>
            </a: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Транспортно-географическое положение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Тында расположен  на севере Амурской области,  на берегу р. Тында и является центром Тындинского района. Имеет сквозной путь по Байкало-Амурской магистрали. Через город проходит федеральная автомобильная трасса М56 «Лена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муниципального образования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января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33177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человек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жителей, обладающих активным избирательным правом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26043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человек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262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4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2625" y="348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90379" y="447640"/>
            <a:ext cx="6963242" cy="1019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социально-экономические индикаторы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прогноз роста номинальной начисленной заработной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13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14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804504"/>
              </p:ext>
            </p:extLst>
          </p:nvPr>
        </p:nvGraphicFramePr>
        <p:xfrm>
          <a:off x="474574" y="1241220"/>
          <a:ext cx="8194851" cy="475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266"/>
                <a:gridCol w="1227366"/>
                <a:gridCol w="1192406"/>
                <a:gridCol w="999813"/>
              </a:tblGrid>
              <a:tr h="385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2020 года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66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работающих на предприятиях, не относящихся к субъектам малого предпринимательства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14 708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66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одного работника предприятий, не относящихся к субъектам малого предпринимательства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73 206,4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89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промышленных организаций, не относящихся к субъектам малого предпринимательства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2 210,8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08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 электроэнергии</a:t>
                      </a:r>
                      <a:endParaRPr lang="ru-RU" sz="1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 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2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передача и распределение пара и горячей воды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1 253,4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400" b="1" dirty="0" smtClean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малого предпринимательства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15 948,4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174,8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41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3 731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4,5 р</a:t>
                      </a:r>
                      <a:endParaRPr lang="ru-RU" sz="1400" b="1" dirty="0">
                        <a:solidFill>
                          <a:srgbClr val="1636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4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5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2625" y="348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81987" y="369094"/>
            <a:ext cx="6963242" cy="941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местного бюджета (в отчетном году и двух годах, предшествующих отчетному, а также прогнозные значения на текущий год и на последующие два года)</a:t>
            </a:r>
          </a:p>
        </p:txBody>
      </p:sp>
      <p:pic>
        <p:nvPicPr>
          <p:cNvPr id="12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13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14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01824"/>
              </p:ext>
            </p:extLst>
          </p:nvPr>
        </p:nvGraphicFramePr>
        <p:xfrm>
          <a:off x="646388" y="1310267"/>
          <a:ext cx="7995177" cy="4522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619"/>
                <a:gridCol w="1089328"/>
                <a:gridCol w="1089328"/>
                <a:gridCol w="1089328"/>
                <a:gridCol w="1089328"/>
                <a:gridCol w="1090123"/>
                <a:gridCol w="1090123"/>
              </a:tblGrid>
              <a:tr h="771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2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1539210,0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1493363,9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1791104,2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2202194,7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1771784,1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1874478,1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64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1607361,6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1514147,5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1797445,5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2238547,2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1792324,2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1885126,1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7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- 68151,6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- 21783,6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- 36352,5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- 20530,1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- 10648,0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33525" y="3054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6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2625" y="348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81988" y="307665"/>
            <a:ext cx="6963242" cy="388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17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18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09651" y="640575"/>
            <a:ext cx="7402828" cy="597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Тынды является  исполнительно-распорядительным органом местного самоуправления города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Тынды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234388" y="1180635"/>
            <a:ext cx="6963242" cy="692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органов местного самоуправления муниципального образования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97811" y="1726889"/>
            <a:ext cx="7957783" cy="4171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Мэр города Тынды (глава Администрации города Тынды).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Первый  заместитель  главы Администрации города Тынды по вопросам  жизнеобеспечения городского хозяйства, благоустройства и  градостроительства.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Заместитель  главы  Администрации  города Тынды по стратегическому планированию, экономике и финансам.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 Администрации  города Тынды по вопросам социальной сферы и реализации общественных инициатив.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главы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Управление  муниципального  имущества  и  земельных  отношений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Управление  культуры,  искусства,  кинофикации  и архивного дела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и семейной политики, физической культуры  и спорта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Финансовое Управление Администрации города Тынды.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Управление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планирования, экономического развития, торговли и муниципального заказа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Отдел   архитектуры,   капитального   строительства  и  градостроительства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жилищно-коммунального, дорожного хозяйства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Отдел кадрового, документационного обеспечения и работы с обращениями граждан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Отдел   информатики  и  технической  защиты  информации 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 Мобилизационный отдел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Отдел  бухгалтерского   учета,   отчетности и  планирования  расходов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 Юридический отдел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Сектор по контрольно-организационной работе и связям с общественными объединениями Администрации города Тынды.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 Комиссия по делам несовершеннолетних и защите их прав при Администрации города Тынды.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412479" y="3309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7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2625" y="348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90379" y="398930"/>
            <a:ext cx="6963242" cy="388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T Norms ExtraBold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97812" y="503217"/>
            <a:ext cx="75479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порядок избрания представительного органа муниципального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13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14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4375" y="1234291"/>
            <a:ext cx="7698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Тындинская городская Дума является представительным органом города Тынды, обладающим правом представлять интересы населения и принимать от его имени решения, действующие на территории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Тынды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избрания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Думы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созыва –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 –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мандатов –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депутатов, работающих на постоянной основе –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мажоритарно -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пропорциональная (смешанная).</a:t>
            </a:r>
          </a:p>
        </p:txBody>
      </p:sp>
      <p:pic>
        <p:nvPicPr>
          <p:cNvPr id="1028" name="Picture 4" descr="\\DOMENKO\Administracia\Обмен\Демиденко\ПРЕЗЕНТАЦИЯ ФОТО\Дума\IMG_1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21" y="2666822"/>
            <a:ext cx="4632757" cy="32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T Norms Regular" panose="02000503030000020003" pitchFamily="50" charset="-52"/>
              </a:rPr>
              <a:t>17</a:t>
            </a:r>
            <a:endParaRPr lang="ru-RU" sz="1100" b="1" dirty="0">
              <a:solidFill>
                <a:schemeClr val="bg1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53508" y="369094"/>
            <a:ext cx="7392298" cy="53578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Политические партии, представленные в представительном органе муниципального образования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8564879" y="5214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498206" y="5262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8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5823" y="1048941"/>
            <a:ext cx="78457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местное отделение Амурского регионального отделения ВПП «Единая Россия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отделение г. Тында Амурского областного отделения политической партии Коммунистическая партия Российской Федерации (КПРФ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Амурское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политической партии «Либерально-демократическая партия России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25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26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pic>
        <p:nvPicPr>
          <p:cNvPr id="2050" name="Picture 2" descr="C:\Users\org1\Desktop\logoer-kopij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9" y="1642676"/>
            <a:ext cx="2159687" cy="11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rg1\Desktop\Без назва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44" y="3362325"/>
            <a:ext cx="1374111" cy="91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rg1\Desktop\Flag_of_the_Liberal_Democratic_Party_of_Russia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41" y="5006970"/>
            <a:ext cx="1355714" cy="9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29960"/>
            <a:ext cx="9137651" cy="82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T Norms Regular" panose="02000503030000020003" pitchFamily="50" charset="-52"/>
              </a:rPr>
              <a:t>17</a:t>
            </a:r>
            <a:endParaRPr lang="ru-RU" sz="1100" b="1" dirty="0">
              <a:solidFill>
                <a:schemeClr val="bg1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564879" y="5214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498206" y="5262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9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755" y="5439966"/>
            <a:ext cx="7845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Марина Валентиновна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Мэром города Тынды 09.09.2018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\\DOMENKO\Administracia\На сайт\Презентаци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521" y="6200774"/>
            <a:ext cx="498204" cy="622755"/>
          </a:xfrm>
          <a:prstGeom prst="rect">
            <a:avLst/>
          </a:prstGeom>
          <a:noFill/>
        </p:spPr>
      </p:pic>
      <p:pic>
        <p:nvPicPr>
          <p:cNvPr id="18" name="Picture 2" descr="C:\Users\oit2\Desktop\Flag-Tynda-Amur-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12" y="6208397"/>
            <a:ext cx="700086" cy="466724"/>
          </a:xfrm>
          <a:prstGeom prst="rect">
            <a:avLst/>
          </a:prstGeom>
          <a:noFill/>
        </p:spPr>
      </p:pic>
      <p:sp>
        <p:nvSpPr>
          <p:cNvPr id="19" name="3 CuadroTexto"/>
          <p:cNvSpPr txBox="1"/>
          <p:nvPr/>
        </p:nvSpPr>
        <p:spPr>
          <a:xfrm>
            <a:off x="6913373" y="62223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АДМИНИСТРАЦИЯ ГОРОДА ТЫНДЫ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1139" y="507929"/>
            <a:ext cx="7767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избрания главы муниципального образования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выборы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DOMENKO\Administracia\Обмен\Демиденко\ПРЕЗЕНТАЦИЯ ФОТО\МЭР\DSC_8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72" y="1154260"/>
            <a:ext cx="3124199" cy="42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3374</TotalTime>
  <Words>2022</Words>
  <Application>Microsoft Office PowerPoint</Application>
  <PresentationFormat>Экран (4:3)</PresentationFormat>
  <Paragraphs>290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Лучшая муниципальная практика Муниципальное образование  город Тында</vt:lpstr>
      <vt:lpstr>Презентация PowerPoint</vt:lpstr>
      <vt:lpstr>Общие сведения о муниципальном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Политические партии, представленные в представительном органе муниципального образования</vt:lpstr>
      <vt:lpstr>Презентация PowerPoint</vt:lpstr>
      <vt:lpstr>Презентация PowerPoint</vt:lpstr>
      <vt:lpstr>Презентация PowerPoint</vt:lpstr>
      <vt:lpstr>Практика развития гражданской активности в муниципальном образовании и обеспечения эффективной «обратной связи» органов местного самоуправления с жителями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ПРЕЗЕНТАЦИИ ПРАВИТЕЛЬСТВА АМУРСКОЙ ОБЛАСТИ</dc:title>
  <dc:creator>Петр</dc:creator>
  <cp:lastModifiedBy>RePack by Diakov</cp:lastModifiedBy>
  <cp:revision>465</cp:revision>
  <cp:lastPrinted>2021-06-09T00:14:24Z</cp:lastPrinted>
  <dcterms:created xsi:type="dcterms:W3CDTF">2019-05-07T01:33:49Z</dcterms:created>
  <dcterms:modified xsi:type="dcterms:W3CDTF">2021-06-15T23:02:59Z</dcterms:modified>
</cp:coreProperties>
</file>