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9" r:id="rId4"/>
    <p:sldId id="272" r:id="rId5"/>
    <p:sldId id="273" r:id="rId6"/>
    <p:sldId id="268" r:id="rId7"/>
    <p:sldId id="259" r:id="rId8"/>
    <p:sldId id="257" r:id="rId9"/>
    <p:sldId id="265" r:id="rId10"/>
    <p:sldId id="261" r:id="rId11"/>
    <p:sldId id="263" r:id="rId12"/>
    <p:sldId id="264" r:id="rId13"/>
    <p:sldId id="288" r:id="rId14"/>
    <p:sldId id="289" r:id="rId15"/>
    <p:sldId id="275" r:id="rId16"/>
    <p:sldId id="277" r:id="rId17"/>
    <p:sldId id="290" r:id="rId18"/>
    <p:sldId id="293" r:id="rId19"/>
    <p:sldId id="294" r:id="rId20"/>
    <p:sldId id="295" r:id="rId21"/>
    <p:sldId id="297" r:id="rId22"/>
    <p:sldId id="278" r:id="rId23"/>
    <p:sldId id="279" r:id="rId24"/>
    <p:sldId id="280" r:id="rId25"/>
    <p:sldId id="281" r:id="rId26"/>
    <p:sldId id="282" r:id="rId27"/>
    <p:sldId id="283" r:id="rId28"/>
    <p:sldId id="284" r:id="rId29"/>
    <p:sldId id="296" r:id="rId30"/>
    <p:sldId id="291" r:id="rId31"/>
    <p:sldId id="286" r:id="rId32"/>
    <p:sldId id="287" r:id="rId33"/>
    <p:sldId id="292"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9C11"/>
    <a:srgbClr val="EC88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C05E0BE-1BC8-438E-9BB0-78630ACDCA62}" type="datetimeFigureOut">
              <a:rPr lang="ru-RU" smtClean="0"/>
              <a:t>08.06.2020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7AC66AB-D941-426D-A622-B1504B3654B9}"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314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05E0BE-1BC8-438E-9BB0-78630ACDCA62}" type="datetimeFigureOut">
              <a:rPr lang="ru-RU" smtClean="0"/>
              <a:t>08.06.2020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26288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05E0BE-1BC8-438E-9BB0-78630ACDCA62}" type="datetimeFigureOut">
              <a:rPr lang="ru-RU" smtClean="0"/>
              <a:t>08.06.2020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324477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05E0BE-1BC8-438E-9BB0-78630ACDCA62}" type="datetimeFigureOut">
              <a:rPr lang="ru-RU" smtClean="0"/>
              <a:t>08.06.2020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2946035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C05E0BE-1BC8-438E-9BB0-78630ACDCA62}" type="datetimeFigureOut">
              <a:rPr lang="ru-RU" smtClean="0"/>
              <a:t>08.06.2020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7AC66AB-D941-426D-A622-B1504B3654B9}"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77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C05E0BE-1BC8-438E-9BB0-78630ACDCA62}" type="datetimeFigureOut">
              <a:rPr lang="ru-RU" smtClean="0"/>
              <a:t>08.06.2020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1860327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C05E0BE-1BC8-438E-9BB0-78630ACDCA62}" type="datetimeFigureOut">
              <a:rPr lang="ru-RU" smtClean="0"/>
              <a:t>08.06.2020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412245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C05E0BE-1BC8-438E-9BB0-78630ACDCA62}" type="datetimeFigureOut">
              <a:rPr lang="ru-RU" smtClean="0"/>
              <a:t>08.06.2020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370255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C05E0BE-1BC8-438E-9BB0-78630ACDCA62}" type="datetimeFigureOut">
              <a:rPr lang="ru-RU" smtClean="0"/>
              <a:t>08.06.2020</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166292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C05E0BE-1BC8-438E-9BB0-78630ACDCA62}" type="datetimeFigureOut">
              <a:rPr lang="ru-RU" smtClean="0"/>
              <a:t>08.06.2020</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7AC66AB-D941-426D-A622-B1504B3654B9}" type="slidenum">
              <a:rPr lang="ru-RU" smtClean="0"/>
              <a:t>‹#›</a:t>
            </a:fld>
            <a:endParaRPr lang="ru-RU"/>
          </a:p>
        </p:txBody>
      </p:sp>
    </p:spTree>
    <p:extLst>
      <p:ext uri="{BB962C8B-B14F-4D97-AF65-F5344CB8AC3E}">
        <p14:creationId xmlns:p14="http://schemas.microsoft.com/office/powerpoint/2010/main" val="27699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C05E0BE-1BC8-438E-9BB0-78630ACDCA62}" type="datetimeFigureOut">
              <a:rPr lang="ru-RU" smtClean="0"/>
              <a:t>08.06.2020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7AC66AB-D941-426D-A622-B1504B3654B9}" type="slidenum">
              <a:rPr lang="ru-RU" smtClean="0"/>
              <a:t>‹#›</a:t>
            </a:fld>
            <a:endParaRPr lang="ru-RU"/>
          </a:p>
        </p:txBody>
      </p:sp>
    </p:spTree>
    <p:extLst>
      <p:ext uri="{BB962C8B-B14F-4D97-AF65-F5344CB8AC3E}">
        <p14:creationId xmlns:p14="http://schemas.microsoft.com/office/powerpoint/2010/main" val="367310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C05E0BE-1BC8-438E-9BB0-78630ACDCA62}" type="datetimeFigureOut">
              <a:rPr lang="ru-RU" smtClean="0"/>
              <a:t>08.06.2020</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7AC66AB-D941-426D-A622-B1504B3654B9}"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459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instagram.com/p/B2Y81AKorAK/" TargetMode="External"/><Relationship Id="rId13" Type="http://schemas.openxmlformats.org/officeDocument/2006/relationships/hyperlink" Target="https://ok.ru/spravka53333/topic/69303599871390" TargetMode="External"/><Relationship Id="rId18" Type="http://schemas.openxmlformats.org/officeDocument/2006/relationships/hyperlink" Target="https://muzbam.amur.muzkult.ru/news/48962511" TargetMode="External"/><Relationship Id="rId26" Type="http://schemas.openxmlformats.org/officeDocument/2006/relationships/hyperlink" Target="https://muzbam.amur.muzkult.ru/news/51561366" TargetMode="External"/><Relationship Id="rId3" Type="http://schemas.openxmlformats.org/officeDocument/2006/relationships/hyperlink" Target="https://ok.ru/kdm.tynda/statuses/150760141742296" TargetMode="External"/><Relationship Id="rId21" Type="http://schemas.openxmlformats.org/officeDocument/2006/relationships/hyperlink" Target="https://www.youtube.com/watch?v=6-EaCvqLddI&amp;feature=share&amp;fbclid=IwAR2w85gkyAYnGKkW0-rS3xNJJfBp5RPxpiyst-X9F8cSe--na1fWg225cSE" TargetMode="External"/><Relationship Id="rId7" Type="http://schemas.openxmlformats.org/officeDocument/2006/relationships/hyperlink" Target="https://vk.com/kdmtynda?w=wall-55307160_3377" TargetMode="External"/><Relationship Id="rId12" Type="http://schemas.openxmlformats.org/officeDocument/2006/relationships/hyperlink" Target="https://www.instagram.com/kulturatynda/" TargetMode="External"/><Relationship Id="rId17" Type="http://schemas.openxmlformats.org/officeDocument/2006/relationships/hyperlink" Target="https://nashatynda.ru/news/view?id=v-sobore-svatoj-troicy-tyndy-prosli-meropriatia-posvasennye-dnu-slavanskoj-pismennosti-i-kultury" TargetMode="External"/><Relationship Id="rId25" Type="http://schemas.openxmlformats.org/officeDocument/2006/relationships/hyperlink" Target="https://www.facebook.com/olga.anishenko.92/videos/221796255592510/" TargetMode="External"/><Relationship Id="rId2" Type="http://schemas.openxmlformats.org/officeDocument/2006/relationships/hyperlink" Target="https://www.instagram.com/p/B56zbh-gqZY/" TargetMode="External"/><Relationship Id="rId16" Type="http://schemas.openxmlformats.org/officeDocument/2006/relationships/hyperlink" Target="https://ok.ru/kulturavtynde/statuses" TargetMode="External"/><Relationship Id="rId20" Type="http://schemas.openxmlformats.org/officeDocument/2006/relationships/hyperlink" Target="https://www.facebook.com/groups/172340923422327/permalink/531726297483786/" TargetMode="External"/><Relationship Id="rId1" Type="http://schemas.openxmlformats.org/officeDocument/2006/relationships/slideLayout" Target="../slideLayouts/slideLayout2.xml"/><Relationship Id="rId6" Type="http://schemas.openxmlformats.org/officeDocument/2006/relationships/hyperlink" Target="http://www.teleport2001.ru/news/2019-12-11/115706-nacionalnye-kultury-obedinil-gorodskoy-festival-v-tynde.html" TargetMode="External"/><Relationship Id="rId11" Type="http://schemas.openxmlformats.org/officeDocument/2006/relationships/hyperlink" Target="https://nashatynda.ru/news/view?id=provody-zimy-prosli-v-tynde" TargetMode="External"/><Relationship Id="rId24" Type="http://schemas.openxmlformats.org/officeDocument/2006/relationships/hyperlink" Target="https://muzbam.amur.muzkult.ru/etnografiya" TargetMode="External"/><Relationship Id="rId5" Type="http://schemas.openxmlformats.org/officeDocument/2006/relationships/hyperlink" Target="https://www.amur.info/news/2019/12/11/164664" TargetMode="External"/><Relationship Id="rId15" Type="http://schemas.openxmlformats.org/officeDocument/2006/relationships/hyperlink" Target="http://gazeta-bam.ru/news/media/2019/5/31/tyindintsyi-otmetili-den-slavyanskoj-pismennosti-i-kulturyi/" TargetMode="External"/><Relationship Id="rId23" Type="http://schemas.openxmlformats.org/officeDocument/2006/relationships/hyperlink" Target="https://muzbam.amur.muzkult.ru/news/38271172" TargetMode="External"/><Relationship Id="rId10" Type="http://schemas.openxmlformats.org/officeDocument/2006/relationships/hyperlink" Target="https://ok.ru/kdm.tynda/statuses/70255650529496" TargetMode="External"/><Relationship Id="rId19" Type="http://schemas.openxmlformats.org/officeDocument/2006/relationships/hyperlink" Target="https://muzbam.amur.muzkult.ru/news/9236698" TargetMode="External"/><Relationship Id="rId4" Type="http://schemas.openxmlformats.org/officeDocument/2006/relationships/hyperlink" Target="http://gorod.tynda.ru/10014/v-tynde-proshel-gorodskoj-festival-natsionalnyh-kultur-bez-granits/" TargetMode="External"/><Relationship Id="rId9" Type="http://schemas.openxmlformats.org/officeDocument/2006/relationships/hyperlink" Target="https://www.amur.info/news/2019/09/15/159931" TargetMode="External"/><Relationship Id="rId14" Type="http://schemas.openxmlformats.org/officeDocument/2006/relationships/hyperlink" Target="https://ok.ru/kulturavtynde/statuses/67870856372443" TargetMode="External"/><Relationship Id="rId22" Type="http://schemas.openxmlformats.org/officeDocument/2006/relationships/hyperlink" Target="https://muzbam.amur.muzkult.ru/virtualnye_ekskursii" TargetMode="External"/><Relationship Id="rId27" Type="http://schemas.openxmlformats.org/officeDocument/2006/relationships/hyperlink" Target="http://gazeta-bam.ru/news/media/2020/1/31/kostyumyi-ot-evenkijskogo-kutyure-vyistavlenyi-v-muzee-istorii-bam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3292" y="-1193800"/>
            <a:ext cx="13698583" cy="2387600"/>
          </a:xfrm>
        </p:spPr>
        <p:txBody>
          <a:bodyPr>
            <a:noAutofit/>
          </a:bodyPr>
          <a:lstStyle/>
          <a:p>
            <a:pPr algn="ctr"/>
            <a:r>
              <a:rPr lang="ru-RU" sz="3600" spc="0" dirty="0" smtClean="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Конкурсная заявка </a:t>
            </a:r>
            <a:br>
              <a:rPr lang="ru-RU" sz="3600" spc="0" dirty="0" smtClean="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br>
            <a:r>
              <a:rPr lang="ru-RU" sz="3600" spc="0" dirty="0" smtClean="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муниципального образования города Тынды</a:t>
            </a:r>
            <a:endParaRPr lang="ru-RU" sz="3600" spc="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endParaRPr>
          </a:p>
        </p:txBody>
      </p:sp>
      <p:sp>
        <p:nvSpPr>
          <p:cNvPr id="3" name="Подзаголовок 2"/>
          <p:cNvSpPr>
            <a:spLocks noGrp="1"/>
          </p:cNvSpPr>
          <p:nvPr>
            <p:ph type="subTitle" idx="1"/>
          </p:nvPr>
        </p:nvSpPr>
        <p:spPr>
          <a:xfrm>
            <a:off x="1" y="4424946"/>
            <a:ext cx="12191999" cy="1894075"/>
          </a:xfrm>
        </p:spPr>
        <p:txBody>
          <a:bodyPr>
            <a:normAutofit fontScale="92500" lnSpcReduction="10000"/>
          </a:bodyPr>
          <a:lstStyle/>
          <a:p>
            <a:pPr algn="ctr">
              <a:lnSpc>
                <a:spcPct val="110000"/>
              </a:lnSpc>
            </a:pPr>
            <a:r>
              <a:rPr lang="ru-RU" sz="3000" dirty="0" smtClean="0">
                <a:solidFill>
                  <a:schemeClr val="accent2">
                    <a:lumMod val="75000"/>
                  </a:schemeClr>
                </a:solidFill>
              </a:rPr>
              <a:t>Для участия во Всероссийском конкурсе </a:t>
            </a:r>
          </a:p>
          <a:p>
            <a:pPr algn="ctr">
              <a:lnSpc>
                <a:spcPct val="110000"/>
              </a:lnSpc>
            </a:pPr>
            <a:r>
              <a:rPr lang="ru-RU" sz="3500" b="1" dirty="0" smtClean="0">
                <a:solidFill>
                  <a:schemeClr val="accent2">
                    <a:lumMod val="75000"/>
                  </a:schemeClr>
                </a:solidFill>
              </a:rPr>
              <a:t>«Лучшая муниципальная практика» </a:t>
            </a:r>
            <a:endParaRPr lang="en-US" sz="3500" b="1" dirty="0" smtClean="0">
              <a:solidFill>
                <a:schemeClr val="accent2">
                  <a:lumMod val="75000"/>
                </a:schemeClr>
              </a:solidFill>
            </a:endParaRPr>
          </a:p>
          <a:p>
            <a:pPr algn="ctr"/>
            <a:r>
              <a:rPr lang="ru-RU" sz="2200" dirty="0" smtClean="0">
                <a:solidFill>
                  <a:schemeClr val="accent2">
                    <a:lumMod val="75000"/>
                  </a:schemeClr>
                </a:solidFill>
              </a:rPr>
              <a:t>по номинации </a:t>
            </a:r>
            <a:r>
              <a:rPr lang="ru-RU" sz="2200" b="1" dirty="0" smtClean="0">
                <a:solidFill>
                  <a:schemeClr val="accent2">
                    <a:lumMod val="75000"/>
                  </a:schemeClr>
                </a:solidFill>
              </a:rPr>
              <a:t>«Укрепление межнационального мира и согласия, реализация иных мероприятий в сфере национальной политики на муниципальном уровне»</a:t>
            </a:r>
            <a:endParaRPr lang="ru-RU" sz="2200" b="1" dirty="0">
              <a:solidFill>
                <a:schemeClr val="accent2">
                  <a:lumMod val="75000"/>
                </a:schemeClr>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560" y="1279452"/>
            <a:ext cx="4675414" cy="311694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854" y="1279452"/>
            <a:ext cx="4680859" cy="3120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0724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64275" y="687068"/>
            <a:ext cx="10786280"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0" name="Подзаголовок 2"/>
          <p:cNvSpPr txBox="1">
            <a:spLocks/>
          </p:cNvSpPr>
          <p:nvPr/>
        </p:nvSpPr>
        <p:spPr>
          <a:xfrm>
            <a:off x="239612" y="26020"/>
            <a:ext cx="6740794" cy="3695648"/>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sz="3000" dirty="0" smtClean="0">
                <a:ln w="0"/>
                <a:solidFill>
                  <a:schemeClr val="accent1"/>
                </a:solidFill>
                <a:effectLst>
                  <a:outerShdw blurRad="38100" dist="25400" dir="5400000" algn="ctr" rotWithShape="0">
                    <a:srgbClr val="6E747A">
                      <a:alpha val="43000"/>
                    </a:srgbClr>
                  </a:outerShdw>
                </a:effectLst>
              </a:rPr>
              <a:t>Мастер-классы в рамках фестиваля национальных культур</a:t>
            </a:r>
            <a:r>
              <a:rPr lang="ru-RU" sz="1700" dirty="0" smtClean="0">
                <a:ln w="0"/>
                <a:solidFill>
                  <a:schemeClr val="accent1"/>
                </a:solidFill>
                <a:effectLst>
                  <a:outerShdw blurRad="38100" dist="25400" dir="5400000" algn="ctr" rotWithShape="0">
                    <a:srgbClr val="6E747A">
                      <a:alpha val="43000"/>
                    </a:srgbClr>
                  </a:outerShdw>
                </a:effectLst>
              </a:rPr>
              <a:t> </a:t>
            </a:r>
            <a:r>
              <a:rPr lang="ru-RU" sz="2600" b="1" dirty="0" smtClean="0">
                <a:ln w="0"/>
                <a:solidFill>
                  <a:schemeClr val="accent1"/>
                </a:solidFill>
                <a:effectLst>
                  <a:outerShdw blurRad="38100" dist="25400" dir="5400000" algn="ctr" rotWithShape="0">
                    <a:srgbClr val="6E747A">
                      <a:alpha val="43000"/>
                    </a:srgbClr>
                  </a:outerShdw>
                </a:effectLst>
              </a:rPr>
              <a:t>«Без границ»</a:t>
            </a:r>
          </a:p>
          <a:p>
            <a:pPr algn="ctr"/>
            <a:r>
              <a:rPr lang="ru-RU" sz="2800" dirty="0" smtClean="0">
                <a:ln w="0"/>
                <a:solidFill>
                  <a:schemeClr val="accent1"/>
                </a:solidFill>
                <a:effectLst>
                  <a:outerShdw blurRad="38100" dist="25400" dir="5400000" algn="ctr" rotWithShape="0">
                    <a:srgbClr val="6E747A">
                      <a:alpha val="43000"/>
                    </a:srgbClr>
                  </a:outerShdw>
                </a:effectLst>
              </a:rPr>
              <a:t>Цель – обмен опытом, обучение навыкам создания предметов культур разных национальностей и </a:t>
            </a:r>
            <a:r>
              <a:rPr lang="ru-RU" sz="2800" dirty="0">
                <a:ln w="0"/>
                <a:solidFill>
                  <a:schemeClr val="accent1"/>
                </a:solidFill>
                <a:effectLst>
                  <a:outerShdw blurRad="38100" dist="25400" dir="5400000" algn="ctr" rotWithShape="0">
                    <a:srgbClr val="6E747A">
                      <a:alpha val="43000"/>
                    </a:srgbClr>
                  </a:outerShdw>
                </a:effectLst>
              </a:rPr>
              <a:t>помощь в творческой самореализации представителей национальных </a:t>
            </a:r>
            <a:r>
              <a:rPr lang="ru-RU" sz="2800" dirty="0" smtClean="0">
                <a:ln w="0"/>
                <a:solidFill>
                  <a:schemeClr val="accent1"/>
                </a:solidFill>
                <a:effectLst>
                  <a:outerShdw blurRad="38100" dist="25400" dir="5400000" algn="ctr" rotWithShape="0">
                    <a:srgbClr val="6E747A">
                      <a:alpha val="43000"/>
                    </a:srgbClr>
                  </a:outerShdw>
                </a:effectLst>
              </a:rPr>
              <a:t>диаспор</a:t>
            </a:r>
          </a:p>
          <a:p>
            <a:pPr algn="ctr"/>
            <a:r>
              <a:rPr lang="ru-RU" sz="2800" dirty="0" smtClean="0">
                <a:ln w="0"/>
                <a:solidFill>
                  <a:schemeClr val="accent1"/>
                </a:solidFill>
                <a:effectLst>
                  <a:outerShdw blurRad="38100" dist="25400" dir="5400000" algn="ctr" rotWithShape="0">
                    <a:srgbClr val="6E747A">
                      <a:alpha val="43000"/>
                    </a:srgbClr>
                  </a:outerShdw>
                </a:effectLst>
              </a:rPr>
              <a:t>На фото представлены мастер-классы, подготовленные педагогами и представителями разных диаспор </a:t>
            </a:r>
          </a:p>
          <a:p>
            <a:pPr algn="ctr"/>
            <a:endParaRPr lang="ru-RU" sz="3200" dirty="0">
              <a:ln w="0"/>
              <a:solidFill>
                <a:schemeClr val="accent1"/>
              </a:solidFill>
              <a:effectLst>
                <a:outerShdw blurRad="38100" dist="25400" dir="5400000" algn="ctr" rotWithShape="0">
                  <a:srgbClr val="6E747A">
                    <a:alpha val="43000"/>
                  </a:srgbClr>
                </a:outerShdw>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5767" y="150125"/>
            <a:ext cx="5104300" cy="3402866"/>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248" y="3721669"/>
            <a:ext cx="3766819" cy="2511213"/>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3097" y="3721669"/>
            <a:ext cx="3766820" cy="2511213"/>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12" y="3721668"/>
            <a:ext cx="3766820" cy="25112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9501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08309" y="1055558"/>
            <a:ext cx="10281422"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0" name="Подзаголовок 2"/>
          <p:cNvSpPr txBox="1">
            <a:spLocks/>
          </p:cNvSpPr>
          <p:nvPr/>
        </p:nvSpPr>
        <p:spPr>
          <a:xfrm>
            <a:off x="634559" y="117633"/>
            <a:ext cx="5801794" cy="30905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dirty="0" smtClean="0">
                <a:ln w="0"/>
                <a:solidFill>
                  <a:schemeClr val="accent1"/>
                </a:solidFill>
                <a:effectLst>
                  <a:outerShdw blurRad="38100" dist="25400" dir="5400000" algn="ctr" rotWithShape="0">
                    <a:srgbClr val="6E747A">
                      <a:alpha val="43000"/>
                    </a:srgbClr>
                  </a:outerShdw>
                </a:effectLst>
              </a:rPr>
              <a:t>Выступления хореографических коллективов, делегаций и представителей национальных диаспор города Тында в рамках фестиваля «Без границ». </a:t>
            </a:r>
          </a:p>
          <a:p>
            <a:pPr algn="ctr"/>
            <a:r>
              <a:rPr lang="ru-RU" dirty="0" smtClean="0">
                <a:ln w="0"/>
                <a:solidFill>
                  <a:schemeClr val="accent1"/>
                </a:solidFill>
                <a:effectLst>
                  <a:outerShdw blurRad="38100" dist="25400" dir="5400000" algn="ctr" rotWithShape="0">
                    <a:srgbClr val="6E747A">
                      <a:alpha val="43000"/>
                    </a:srgbClr>
                  </a:outerShdw>
                </a:effectLst>
              </a:rPr>
              <a:t>На фото представлены выступления делегаций Амурского технического колледжа, студии изучения языков «Диалект», студии моды «Ника»</a:t>
            </a:r>
          </a:p>
          <a:p>
            <a:pPr algn="ctr"/>
            <a:endParaRPr lang="en-US" dirty="0" smtClean="0">
              <a:ln w="0"/>
              <a:solidFill>
                <a:schemeClr val="accent1"/>
              </a:solidFill>
              <a:effectLst>
                <a:outerShdw blurRad="38100" dist="25400" dir="5400000" algn="ctr" rotWithShape="0">
                  <a:srgbClr val="6E747A">
                    <a:alpha val="43000"/>
                  </a:srgbClr>
                </a:outerShdw>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4787" y="190746"/>
            <a:ext cx="4416510" cy="294434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828" y="2573612"/>
            <a:ext cx="5541256" cy="3694171"/>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4"/>
          <a:stretch>
            <a:fillRect/>
          </a:stretch>
        </p:blipFill>
        <p:spPr>
          <a:xfrm>
            <a:off x="6436353" y="3056709"/>
            <a:ext cx="5045685" cy="3564552"/>
          </a:xfrm>
          <a:prstGeom prst="rect">
            <a:avLst/>
          </a:prstGeom>
        </p:spPr>
      </p:pic>
    </p:spTree>
    <p:extLst>
      <p:ext uri="{BB962C8B-B14F-4D97-AF65-F5344CB8AC3E}">
        <p14:creationId xmlns:p14="http://schemas.microsoft.com/office/powerpoint/2010/main" val="2820682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08309" y="1055558"/>
            <a:ext cx="2859987"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627" y="296922"/>
            <a:ext cx="4182669" cy="2788446"/>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5017" y="3195828"/>
            <a:ext cx="4171406" cy="2788446"/>
          </a:xfrm>
          <a:prstGeom prst="rect">
            <a:avLst/>
          </a:prstGeom>
          <a:ln>
            <a:noFill/>
          </a:ln>
          <a:effectLst>
            <a:outerShdw blurRad="292100" dist="139700" dir="2700000" algn="tl" rotWithShape="0">
              <a:srgbClr val="333333">
                <a:alpha val="65000"/>
              </a:srgbClr>
            </a:outerShdw>
          </a:effectLst>
        </p:spPr>
      </p:pic>
      <p:sp>
        <p:nvSpPr>
          <p:cNvPr id="12" name="Подзаголовок 2"/>
          <p:cNvSpPr txBox="1">
            <a:spLocks/>
          </p:cNvSpPr>
          <p:nvPr/>
        </p:nvSpPr>
        <p:spPr>
          <a:xfrm>
            <a:off x="-27956" y="653142"/>
            <a:ext cx="3560825" cy="4833257"/>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ru-RU" sz="3600" b="1" dirty="0" smtClean="0">
              <a:ln w="0"/>
              <a:solidFill>
                <a:schemeClr val="accent1"/>
              </a:solidFill>
              <a:effectLst>
                <a:outerShdw blurRad="38100" dist="25400" dir="5400000" algn="ctr" rotWithShape="0">
                  <a:srgbClr val="6E747A">
                    <a:alpha val="43000"/>
                  </a:srgbClr>
                </a:outerShdw>
              </a:effectLst>
            </a:endParaRPr>
          </a:p>
          <a:p>
            <a:pPr algn="ctr"/>
            <a:r>
              <a:rPr lang="ru-RU" sz="4000" b="1" dirty="0" smtClean="0">
                <a:ln w="0"/>
                <a:solidFill>
                  <a:schemeClr val="accent1"/>
                </a:solidFill>
                <a:effectLst>
                  <a:outerShdw blurRad="38100" dist="25400" dir="5400000" algn="ctr" rotWithShape="0">
                    <a:srgbClr val="6E747A">
                      <a:alpha val="43000"/>
                    </a:srgbClr>
                  </a:outerShdw>
                </a:effectLst>
              </a:rPr>
              <a:t>В 2019 году фестиваль национальных культур собрал более </a:t>
            </a:r>
          </a:p>
          <a:p>
            <a:pPr algn="ctr"/>
            <a:r>
              <a:rPr lang="ru-RU" sz="4000" b="1" dirty="0" smtClean="0">
                <a:ln w="0"/>
                <a:solidFill>
                  <a:schemeClr val="accent1"/>
                </a:solidFill>
                <a:effectLst>
                  <a:outerShdw blurRad="38100" dist="25400" dir="5400000" algn="ctr" rotWithShape="0">
                    <a:srgbClr val="6E747A">
                      <a:alpha val="43000"/>
                    </a:srgbClr>
                  </a:outerShdw>
                </a:effectLst>
              </a:rPr>
              <a:t>400 зрителей</a:t>
            </a:r>
          </a:p>
          <a:p>
            <a:pPr algn="ctr"/>
            <a:r>
              <a:rPr lang="ru-RU" sz="4000" b="1" dirty="0">
                <a:ln w="0"/>
                <a:solidFill>
                  <a:schemeClr val="accent1"/>
                </a:solidFill>
                <a:effectLst>
                  <a:outerShdw blurRad="38100" dist="25400" dir="5400000" algn="ctr" rotWithShape="0">
                    <a:srgbClr val="6E747A">
                      <a:alpha val="43000"/>
                    </a:srgbClr>
                  </a:outerShdw>
                </a:effectLst>
              </a:rPr>
              <a:t> </a:t>
            </a:r>
            <a:r>
              <a:rPr lang="ru-RU" sz="4000" b="1" dirty="0" smtClean="0">
                <a:ln w="0"/>
                <a:solidFill>
                  <a:schemeClr val="accent1"/>
                </a:solidFill>
                <a:effectLst>
                  <a:outerShdw blurRad="38100" dist="25400" dir="5400000" algn="ctr" rotWithShape="0">
                    <a:srgbClr val="6E747A">
                      <a:alpha val="43000"/>
                    </a:srgbClr>
                  </a:outerShdw>
                </a:effectLst>
              </a:rPr>
              <a:t>и приняли </a:t>
            </a:r>
            <a:r>
              <a:rPr lang="ru-RU" sz="4000" b="1" dirty="0">
                <a:ln w="0"/>
                <a:solidFill>
                  <a:schemeClr val="accent1"/>
                </a:solidFill>
                <a:effectLst>
                  <a:outerShdw blurRad="38100" dist="25400" dir="5400000" algn="ctr" rotWithShape="0">
                    <a:srgbClr val="6E747A">
                      <a:alpha val="43000"/>
                    </a:srgbClr>
                  </a:outerShdw>
                </a:effectLst>
              </a:rPr>
              <a:t>участие более </a:t>
            </a:r>
          </a:p>
          <a:p>
            <a:pPr algn="ctr"/>
            <a:r>
              <a:rPr lang="ru-RU" sz="4000" b="1" dirty="0">
                <a:ln w="0"/>
                <a:solidFill>
                  <a:schemeClr val="accent1"/>
                </a:solidFill>
                <a:effectLst>
                  <a:outerShdw blurRad="38100" dist="25400" dir="5400000" algn="ctr" rotWithShape="0">
                    <a:srgbClr val="6E747A">
                      <a:alpha val="43000"/>
                    </a:srgbClr>
                  </a:outerShdw>
                </a:effectLst>
              </a:rPr>
              <a:t>100 человек </a:t>
            </a:r>
          </a:p>
          <a:p>
            <a:pPr algn="ctr"/>
            <a:endParaRPr lang="ru-RU" sz="4000" b="1" dirty="0">
              <a:ln w="0"/>
              <a:solidFill>
                <a:schemeClr val="accent1"/>
              </a:solidFill>
              <a:effectLst>
                <a:outerShdw blurRad="38100" dist="25400" dir="5400000" algn="ctr" rotWithShape="0">
                  <a:srgbClr val="6E747A">
                    <a:alpha val="43000"/>
                  </a:srgbClr>
                </a:outerShdw>
              </a:effectLst>
            </a:endParaRPr>
          </a:p>
        </p:txBody>
      </p:sp>
      <p:pic>
        <p:nvPicPr>
          <p:cNvPr id="2" name="Рисунок 1"/>
          <p:cNvPicPr>
            <a:picLocks noChangeAspect="1"/>
          </p:cNvPicPr>
          <p:nvPr/>
        </p:nvPicPr>
        <p:blipFill>
          <a:blip r:embed="rId4"/>
          <a:stretch>
            <a:fillRect/>
          </a:stretch>
        </p:blipFill>
        <p:spPr>
          <a:xfrm>
            <a:off x="3551524" y="166554"/>
            <a:ext cx="4608887" cy="3209375"/>
          </a:xfrm>
          <a:prstGeom prst="rect">
            <a:avLst/>
          </a:prstGeom>
        </p:spPr>
      </p:pic>
      <p:pic>
        <p:nvPicPr>
          <p:cNvPr id="4" name="Рисунок 3"/>
          <p:cNvPicPr>
            <a:picLocks noChangeAspect="1"/>
          </p:cNvPicPr>
          <p:nvPr/>
        </p:nvPicPr>
        <p:blipFill>
          <a:blip r:embed="rId5"/>
          <a:stretch>
            <a:fillRect/>
          </a:stretch>
        </p:blipFill>
        <p:spPr>
          <a:xfrm>
            <a:off x="7759982" y="2994721"/>
            <a:ext cx="4544295" cy="3144822"/>
          </a:xfrm>
          <a:prstGeom prst="rect">
            <a:avLst/>
          </a:prstGeom>
        </p:spPr>
      </p:pic>
    </p:spTree>
    <p:extLst>
      <p:ext uri="{BB962C8B-B14F-4D97-AF65-F5344CB8AC3E}">
        <p14:creationId xmlns:p14="http://schemas.microsoft.com/office/powerpoint/2010/main" val="2532904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727269" y="1558834"/>
            <a:ext cx="1177292" cy="400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008309" y="1055558"/>
            <a:ext cx="2859987"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2" name="Подзаголовок 2"/>
          <p:cNvSpPr txBox="1">
            <a:spLocks/>
          </p:cNvSpPr>
          <p:nvPr/>
        </p:nvSpPr>
        <p:spPr>
          <a:xfrm>
            <a:off x="-27956" y="411736"/>
            <a:ext cx="4167750" cy="5954229"/>
          </a:xfrm>
          <a:prstGeom prst="rect">
            <a:avLst/>
          </a:prstGeom>
        </p:spPr>
        <p:txBody>
          <a:bodyPr vert="horz" lIns="0" tIns="45720" rIns="0" bIns="45720" rtlCol="0">
            <a:normAutofit fontScale="4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ru-RU" sz="3600" b="1" dirty="0" smtClean="0">
              <a:ln w="0"/>
              <a:solidFill>
                <a:schemeClr val="accent1"/>
              </a:solidFill>
              <a:effectLst>
                <a:outerShdw blurRad="38100" dist="25400" dir="5400000" algn="ctr" rotWithShape="0">
                  <a:srgbClr val="6E747A">
                    <a:alpha val="43000"/>
                  </a:srgbClr>
                </a:outerShdw>
              </a:effectLst>
            </a:endParaRPr>
          </a:p>
          <a:p>
            <a:pPr algn="ctr"/>
            <a:r>
              <a:rPr lang="ru-RU" sz="8000" b="1" dirty="0">
                <a:ln w="0"/>
                <a:solidFill>
                  <a:schemeClr val="accent1"/>
                </a:solidFill>
                <a:effectLst>
                  <a:outerShdw blurRad="38100" dist="25400" dir="5400000" algn="ctr" rotWithShape="0">
                    <a:srgbClr val="6E747A">
                      <a:alpha val="43000"/>
                    </a:srgbClr>
                  </a:outerShdw>
                </a:effectLst>
              </a:rPr>
              <a:t> </a:t>
            </a:r>
            <a:r>
              <a:rPr lang="ru-RU" sz="11400" b="1" dirty="0">
                <a:ln w="0"/>
                <a:solidFill>
                  <a:schemeClr val="accent1"/>
                </a:solidFill>
                <a:effectLst>
                  <a:outerShdw blurRad="38100" dist="25400" dir="5400000" algn="ctr" rotWithShape="0">
                    <a:srgbClr val="6E747A">
                      <a:alpha val="43000"/>
                    </a:srgbClr>
                  </a:outerShdw>
                </a:effectLst>
              </a:rPr>
              <a:t>День </a:t>
            </a:r>
            <a:r>
              <a:rPr lang="ru-RU" sz="11400" b="1" dirty="0" smtClean="0">
                <a:ln w="0"/>
                <a:solidFill>
                  <a:schemeClr val="accent1"/>
                </a:solidFill>
                <a:effectLst>
                  <a:outerShdw blurRad="38100" dist="25400" dir="5400000" algn="ctr" rotWithShape="0">
                    <a:srgbClr val="6E747A">
                      <a:alpha val="43000"/>
                    </a:srgbClr>
                  </a:outerShdw>
                </a:effectLst>
              </a:rPr>
              <a:t>города</a:t>
            </a:r>
          </a:p>
          <a:p>
            <a:pPr marL="0" indent="0" algn="ctr">
              <a:buNone/>
            </a:pPr>
            <a:r>
              <a:rPr lang="ru-RU" sz="8000" b="1" dirty="0" smtClean="0">
                <a:ln w="0"/>
                <a:solidFill>
                  <a:schemeClr val="accent1"/>
                </a:solidFill>
                <a:effectLst>
                  <a:outerShdw blurRad="38100" dist="25400" dir="5400000" algn="ctr" rotWithShape="0">
                    <a:srgbClr val="6E747A">
                      <a:alpha val="43000"/>
                    </a:srgbClr>
                  </a:outerShdw>
                </a:effectLst>
              </a:rPr>
              <a:t> </a:t>
            </a:r>
            <a:endParaRPr lang="ru-RU" sz="8000" b="1" dirty="0">
              <a:ln w="0"/>
              <a:solidFill>
                <a:schemeClr val="accent1"/>
              </a:solidFill>
              <a:effectLst>
                <a:outerShdw blurRad="38100" dist="25400" dir="5400000" algn="ctr" rotWithShape="0">
                  <a:srgbClr val="6E747A">
                    <a:alpha val="43000"/>
                  </a:srgbClr>
                </a:outerShdw>
              </a:effectLst>
            </a:endParaRPr>
          </a:p>
          <a:p>
            <a:r>
              <a:rPr lang="ru-RU" sz="5900" b="1" dirty="0">
                <a:ln w="0"/>
                <a:solidFill>
                  <a:schemeClr val="accent1"/>
                </a:solidFill>
                <a:effectLst>
                  <a:outerShdw blurRad="38100" dist="25400" dir="5400000" algn="ctr" rotWithShape="0">
                    <a:srgbClr val="6E747A">
                      <a:alpha val="43000"/>
                    </a:srgbClr>
                  </a:outerShdw>
                </a:effectLst>
              </a:rPr>
              <a:t>Цель : содружество </a:t>
            </a:r>
            <a:r>
              <a:rPr lang="ru-RU" sz="5900" b="1" dirty="0" smtClean="0">
                <a:ln w="0"/>
                <a:solidFill>
                  <a:schemeClr val="accent1"/>
                </a:solidFill>
                <a:effectLst>
                  <a:outerShdw blurRad="38100" dist="25400" dir="5400000" algn="ctr" rotWithShape="0">
                    <a:srgbClr val="6E747A">
                      <a:alpha val="43000"/>
                    </a:srgbClr>
                  </a:outerShdw>
                </a:effectLst>
              </a:rPr>
              <a:t>нации</a:t>
            </a:r>
            <a:endParaRPr lang="ru-RU" sz="5900" b="1" dirty="0">
              <a:ln w="0"/>
              <a:solidFill>
                <a:schemeClr val="accent1"/>
              </a:solidFill>
              <a:effectLst>
                <a:outerShdw blurRad="38100" dist="25400" dir="5400000" algn="ctr" rotWithShape="0">
                  <a:srgbClr val="6E747A">
                    <a:alpha val="43000"/>
                  </a:srgbClr>
                </a:outerShdw>
              </a:effectLst>
            </a:endParaRPr>
          </a:p>
          <a:p>
            <a:r>
              <a:rPr lang="ru-RU" sz="5900" b="1" dirty="0">
                <a:ln w="0"/>
                <a:solidFill>
                  <a:schemeClr val="accent1"/>
                </a:solidFill>
                <a:effectLst>
                  <a:outerShdw blurRad="38100" dist="25400" dir="5400000" algn="ctr" rotWithShape="0">
                    <a:srgbClr val="6E747A">
                      <a:alpha val="43000"/>
                    </a:srgbClr>
                  </a:outerShdw>
                </a:effectLst>
              </a:rPr>
              <a:t>Задачи: </a:t>
            </a:r>
            <a:r>
              <a:rPr lang="ru-RU" sz="5900" b="1" dirty="0" smtClean="0">
                <a:ln w="0"/>
                <a:solidFill>
                  <a:schemeClr val="accent1"/>
                </a:solidFill>
                <a:effectLst>
                  <a:outerShdw blurRad="38100" dist="25400" dir="5400000" algn="ctr" rotWithShape="0">
                    <a:srgbClr val="6E747A">
                      <a:alpha val="43000"/>
                    </a:srgbClr>
                  </a:outerShdw>
                </a:effectLst>
              </a:rPr>
              <a:t>создание </a:t>
            </a:r>
            <a:r>
              <a:rPr lang="ru-RU" sz="5900" b="1" dirty="0">
                <a:ln w="0"/>
                <a:solidFill>
                  <a:schemeClr val="accent1"/>
                </a:solidFill>
                <a:effectLst>
                  <a:outerShdw blurRad="38100" dist="25400" dir="5400000" algn="ctr" rotWithShape="0">
                    <a:srgbClr val="6E747A">
                      <a:alpha val="43000"/>
                    </a:srgbClr>
                  </a:outerShdw>
                </a:effectLst>
              </a:rPr>
              <a:t>условий для взаимодействия государственных, общественных структур </a:t>
            </a:r>
          </a:p>
          <a:p>
            <a:r>
              <a:rPr lang="ru-RU" sz="5900" b="1" dirty="0">
                <a:ln w="0"/>
                <a:solidFill>
                  <a:schemeClr val="accent1"/>
                </a:solidFill>
                <a:effectLst>
                  <a:outerShdw blurRad="38100" dist="25400" dir="5400000" algn="ctr" rotWithShape="0">
                    <a:srgbClr val="6E747A">
                      <a:alpha val="43000"/>
                    </a:srgbClr>
                  </a:outerShdw>
                </a:effectLst>
              </a:rPr>
              <a:t>На фото представлены выступление коллектива Муниципального учреждения культуры Этнокультурный центр "</a:t>
            </a:r>
            <a:r>
              <a:rPr lang="ru-RU" sz="5900" b="1" dirty="0" err="1">
                <a:ln w="0"/>
                <a:solidFill>
                  <a:schemeClr val="accent1"/>
                </a:solidFill>
                <a:effectLst>
                  <a:outerShdw blurRad="38100" dist="25400" dir="5400000" algn="ctr" rotWithShape="0">
                    <a:srgbClr val="6E747A">
                      <a:alpha val="43000"/>
                    </a:srgbClr>
                  </a:outerShdw>
                </a:effectLst>
              </a:rPr>
              <a:t>Эян</a:t>
            </a:r>
            <a:r>
              <a:rPr lang="ru-RU" sz="5900" b="1" dirty="0">
                <a:ln w="0"/>
                <a:solidFill>
                  <a:schemeClr val="accent1"/>
                </a:solidFill>
                <a:effectLst>
                  <a:outerShdw blurRad="38100" dist="25400" dir="5400000" algn="ctr" rotWithShape="0">
                    <a:srgbClr val="6E747A">
                      <a:alpha val="43000"/>
                    </a:srgbClr>
                  </a:outerShdw>
                </a:effectLst>
              </a:rPr>
              <a:t>" имени В.С. </a:t>
            </a:r>
            <a:r>
              <a:rPr lang="ru-RU" sz="5900" b="1" dirty="0" err="1">
                <a:ln w="0"/>
                <a:solidFill>
                  <a:schemeClr val="accent1"/>
                </a:solidFill>
                <a:effectLst>
                  <a:outerShdw blurRad="38100" dist="25400" dir="5400000" algn="ctr" rotWithShape="0">
                    <a:srgbClr val="6E747A">
                      <a:alpha val="43000"/>
                    </a:srgbClr>
                  </a:outerShdw>
                </a:effectLst>
              </a:rPr>
              <a:t>Еноховой</a:t>
            </a:r>
            <a:r>
              <a:rPr lang="ru-RU" sz="5900" b="1" dirty="0">
                <a:ln w="0"/>
                <a:solidFill>
                  <a:schemeClr val="accent1"/>
                </a:solidFill>
                <a:effectLst>
                  <a:outerShdw blurRad="38100" dist="25400" dir="5400000" algn="ctr" rotWithShape="0">
                    <a:srgbClr val="6E747A">
                      <a:alpha val="43000"/>
                    </a:srgbClr>
                  </a:outerShdw>
                </a:effectLst>
              </a:rPr>
              <a:t>. (Саха (Якутия), село </a:t>
            </a:r>
            <a:r>
              <a:rPr lang="ru-RU" sz="5900" b="1" dirty="0" err="1">
                <a:ln w="0"/>
                <a:solidFill>
                  <a:schemeClr val="accent1"/>
                </a:solidFill>
                <a:effectLst>
                  <a:outerShdw blurRad="38100" dist="25400" dir="5400000" algn="ctr" rotWithShape="0">
                    <a:srgbClr val="6E747A">
                      <a:alpha val="43000"/>
                    </a:srgbClr>
                  </a:outerShdw>
                </a:effectLst>
              </a:rPr>
              <a:t>Иенгра</a:t>
            </a:r>
            <a:r>
              <a:rPr lang="ru-RU" sz="5900" b="1" dirty="0">
                <a:ln w="0"/>
                <a:solidFill>
                  <a:schemeClr val="accent1"/>
                </a:solidFill>
                <a:effectLst>
                  <a:outerShdw blurRad="38100" dist="25400" dir="5400000" algn="ctr" rotWithShape="0">
                    <a:srgbClr val="6E747A">
                      <a:alpha val="43000"/>
                    </a:srgbClr>
                  </a:outerShdw>
                </a:effectLst>
              </a:rPr>
              <a:t>)</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211" y="411737"/>
            <a:ext cx="4316229" cy="287636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459" y="3295357"/>
            <a:ext cx="4315981" cy="2876197"/>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r="13830"/>
          <a:stretch/>
        </p:blipFill>
        <p:spPr>
          <a:xfrm>
            <a:off x="8473440" y="411737"/>
            <a:ext cx="3735977" cy="2889280"/>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r="17540" b="4615"/>
          <a:stretch/>
        </p:blipFill>
        <p:spPr>
          <a:xfrm>
            <a:off x="8473440" y="3300219"/>
            <a:ext cx="3718560" cy="2866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943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08309" y="1055558"/>
            <a:ext cx="2859987"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2" name="Подзаголовок 2"/>
          <p:cNvSpPr txBox="1">
            <a:spLocks/>
          </p:cNvSpPr>
          <p:nvPr/>
        </p:nvSpPr>
        <p:spPr>
          <a:xfrm>
            <a:off x="-27956" y="182880"/>
            <a:ext cx="3896252" cy="6148251"/>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ru-RU" sz="3600" b="1" dirty="0" smtClean="0">
              <a:ln w="0"/>
              <a:solidFill>
                <a:schemeClr val="accent1"/>
              </a:solidFill>
              <a:effectLst>
                <a:outerShdw blurRad="38100" dist="25400" dir="5400000" algn="ctr" rotWithShape="0">
                  <a:srgbClr val="6E747A">
                    <a:alpha val="43000"/>
                  </a:srgbClr>
                </a:outerShdw>
              </a:effectLst>
            </a:endParaRPr>
          </a:p>
          <a:p>
            <a:pPr algn="ctr"/>
            <a:r>
              <a:rPr lang="ru-RU" sz="4000" b="1" dirty="0">
                <a:ln w="0"/>
                <a:solidFill>
                  <a:schemeClr val="accent1"/>
                </a:solidFill>
                <a:effectLst>
                  <a:outerShdw blurRad="38100" dist="25400" dir="5400000" algn="ctr" rotWithShape="0">
                    <a:srgbClr val="6E747A">
                      <a:alpha val="43000"/>
                    </a:srgbClr>
                  </a:outerShdw>
                </a:effectLst>
              </a:rPr>
              <a:t> </a:t>
            </a:r>
            <a:r>
              <a:rPr lang="ru-RU" sz="12800" b="1" dirty="0">
                <a:ln w="0"/>
                <a:solidFill>
                  <a:schemeClr val="accent1"/>
                </a:solidFill>
                <a:effectLst>
                  <a:outerShdw blurRad="38100" dist="25400" dir="5400000" algn="ctr" rotWithShape="0">
                    <a:srgbClr val="6E747A">
                      <a:alpha val="43000"/>
                    </a:srgbClr>
                  </a:outerShdw>
                </a:effectLst>
              </a:rPr>
              <a:t>Проводы Зимы </a:t>
            </a:r>
            <a:endParaRPr lang="ru-RU" sz="4000" b="1" dirty="0">
              <a:ln w="0"/>
              <a:solidFill>
                <a:schemeClr val="accent1"/>
              </a:solidFill>
              <a:effectLst>
                <a:outerShdw blurRad="38100" dist="25400" dir="5400000" algn="ctr" rotWithShape="0">
                  <a:srgbClr val="6E747A">
                    <a:alpha val="43000"/>
                  </a:srgbClr>
                </a:outerShdw>
              </a:effectLst>
            </a:endParaRPr>
          </a:p>
          <a:p>
            <a:r>
              <a:rPr lang="ru-RU" sz="8000" b="1" dirty="0">
                <a:ln w="0"/>
                <a:solidFill>
                  <a:schemeClr val="accent1"/>
                </a:solidFill>
                <a:effectLst>
                  <a:outerShdw blurRad="38100" dist="25400" dir="5400000" algn="ctr" rotWithShape="0">
                    <a:srgbClr val="6E747A">
                      <a:alpha val="43000"/>
                    </a:srgbClr>
                  </a:outerShdw>
                </a:effectLst>
              </a:rPr>
              <a:t>Цели и задачи:</a:t>
            </a:r>
          </a:p>
          <a:p>
            <a:r>
              <a:rPr lang="ru-RU" sz="8000" b="1" dirty="0" smtClean="0">
                <a:ln w="0"/>
                <a:solidFill>
                  <a:schemeClr val="accent1"/>
                </a:solidFill>
                <a:effectLst>
                  <a:outerShdw blurRad="38100" dist="25400" dir="5400000" algn="ctr" rotWithShape="0">
                    <a:srgbClr val="6E747A">
                      <a:alpha val="43000"/>
                    </a:srgbClr>
                  </a:outerShdw>
                </a:effectLst>
              </a:rPr>
              <a:t>- способствовать </a:t>
            </a:r>
            <a:r>
              <a:rPr lang="ru-RU" sz="8000" b="1" dirty="0">
                <a:ln w="0"/>
                <a:solidFill>
                  <a:schemeClr val="accent1"/>
                </a:solidFill>
                <a:effectLst>
                  <a:outerShdw blurRad="38100" dist="25400" dir="5400000" algn="ctr" rotWithShape="0">
                    <a:srgbClr val="6E747A">
                      <a:alpha val="43000"/>
                    </a:srgbClr>
                  </a:outerShdw>
                </a:effectLst>
              </a:rPr>
              <a:t>вхождению в традиционную культуру своего </a:t>
            </a:r>
            <a:r>
              <a:rPr lang="ru-RU" sz="8000" b="1" dirty="0" smtClean="0">
                <a:ln w="0"/>
                <a:solidFill>
                  <a:schemeClr val="accent1"/>
                </a:solidFill>
                <a:effectLst>
                  <a:outerShdw blurRad="38100" dist="25400" dir="5400000" algn="ctr" rotWithShape="0">
                    <a:srgbClr val="6E747A">
                      <a:alpha val="43000"/>
                    </a:srgbClr>
                  </a:outerShdw>
                </a:effectLst>
              </a:rPr>
              <a:t>народа;</a:t>
            </a:r>
            <a:endParaRPr lang="ru-RU" sz="8000" b="1" dirty="0">
              <a:ln w="0"/>
              <a:solidFill>
                <a:schemeClr val="accent1"/>
              </a:solidFill>
              <a:effectLst>
                <a:outerShdw blurRad="38100" dist="25400" dir="5400000" algn="ctr" rotWithShape="0">
                  <a:srgbClr val="6E747A">
                    <a:alpha val="43000"/>
                  </a:srgbClr>
                </a:outerShdw>
              </a:effectLst>
            </a:endParaRPr>
          </a:p>
          <a:p>
            <a:r>
              <a:rPr lang="ru-RU" sz="8000" b="1" dirty="0" smtClean="0">
                <a:ln w="0"/>
                <a:solidFill>
                  <a:schemeClr val="accent1"/>
                </a:solidFill>
                <a:effectLst>
                  <a:outerShdw blurRad="38100" dist="25400" dir="5400000" algn="ctr" rotWithShape="0">
                    <a:srgbClr val="6E747A">
                      <a:alpha val="43000"/>
                    </a:srgbClr>
                  </a:outerShdw>
                </a:effectLst>
              </a:rPr>
              <a:t>- с</a:t>
            </a:r>
            <a:r>
              <a:rPr lang="ru-RU" sz="8000" b="1" dirty="0" smtClean="0">
                <a:ln w="0"/>
                <a:solidFill>
                  <a:schemeClr val="accent1"/>
                </a:solidFill>
                <a:effectLst>
                  <a:outerShdw blurRad="38100" dist="25400" dir="5400000" algn="ctr" rotWithShape="0">
                    <a:srgbClr val="6E747A">
                      <a:alpha val="43000"/>
                    </a:srgbClr>
                  </a:outerShdw>
                </a:effectLst>
              </a:rPr>
              <a:t>оздавать </a:t>
            </a:r>
            <a:r>
              <a:rPr lang="ru-RU" sz="8000" b="1" dirty="0">
                <a:ln w="0"/>
                <a:solidFill>
                  <a:schemeClr val="accent1"/>
                </a:solidFill>
                <a:effectLst>
                  <a:outerShdw blurRad="38100" dist="25400" dir="5400000" algn="ctr" rotWithShape="0">
                    <a:srgbClr val="6E747A">
                      <a:alpha val="43000"/>
                    </a:srgbClr>
                  </a:outerShdw>
                </a:effectLst>
              </a:rPr>
              <a:t>условия для эстетического восприятия красоты народных </a:t>
            </a:r>
            <a:r>
              <a:rPr lang="ru-RU" sz="8000" b="1" dirty="0" smtClean="0">
                <a:ln w="0"/>
                <a:solidFill>
                  <a:schemeClr val="accent1"/>
                </a:solidFill>
                <a:effectLst>
                  <a:outerShdw blurRad="38100" dist="25400" dir="5400000" algn="ctr" rotWithShape="0">
                    <a:srgbClr val="6E747A">
                      <a:alpha val="43000"/>
                    </a:srgbClr>
                  </a:outerShdw>
                </a:effectLst>
              </a:rPr>
              <a:t>праздников;</a:t>
            </a:r>
            <a:endParaRPr lang="ru-RU" sz="8000" b="1" dirty="0">
              <a:ln w="0"/>
              <a:solidFill>
                <a:schemeClr val="accent1"/>
              </a:solidFill>
              <a:effectLst>
                <a:outerShdw blurRad="38100" dist="25400" dir="5400000" algn="ctr" rotWithShape="0">
                  <a:srgbClr val="6E747A">
                    <a:alpha val="43000"/>
                  </a:srgbClr>
                </a:outerShdw>
              </a:effectLst>
            </a:endParaRPr>
          </a:p>
          <a:p>
            <a:r>
              <a:rPr lang="ru-RU" sz="8000" b="1" dirty="0" smtClean="0">
                <a:ln w="0"/>
                <a:solidFill>
                  <a:schemeClr val="accent1"/>
                </a:solidFill>
                <a:effectLst>
                  <a:outerShdw blurRad="38100" dist="25400" dir="5400000" algn="ctr" rotWithShape="0">
                    <a:srgbClr val="6E747A">
                      <a:alpha val="43000"/>
                    </a:srgbClr>
                  </a:outerShdw>
                </a:effectLst>
              </a:rPr>
              <a:t>- расширить </a:t>
            </a:r>
            <a:r>
              <a:rPr lang="ru-RU" sz="8000" b="1" dirty="0">
                <a:ln w="0"/>
                <a:solidFill>
                  <a:schemeClr val="accent1"/>
                </a:solidFill>
                <a:effectLst>
                  <a:outerShdw blurRad="38100" dist="25400" dir="5400000" algn="ctr" rotWithShape="0">
                    <a:srgbClr val="6E747A">
                      <a:alpha val="43000"/>
                    </a:srgbClr>
                  </a:outerShdw>
                </a:effectLst>
              </a:rPr>
              <a:t>представление об особенностях празднования православных праздников</a:t>
            </a:r>
            <a:r>
              <a:rPr lang="ru-RU" sz="8000" b="1" dirty="0" smtClean="0">
                <a:ln w="0"/>
                <a:solidFill>
                  <a:schemeClr val="accent1"/>
                </a:solidFill>
                <a:effectLst>
                  <a:outerShdw blurRad="38100" dist="25400" dir="5400000" algn="ctr" rotWithShape="0">
                    <a:srgbClr val="6E747A">
                      <a:alpha val="43000"/>
                    </a:srgbClr>
                  </a:outerShdw>
                </a:effectLst>
              </a:rPr>
              <a:t>.</a:t>
            </a:r>
            <a:endParaRPr lang="ru-RU" sz="8000" b="1" dirty="0">
              <a:ln w="0"/>
              <a:solidFill>
                <a:schemeClr val="accent1"/>
              </a:solidFill>
              <a:effectLst>
                <a:outerShdw blurRad="38100" dist="25400" dir="5400000" algn="ctr" rotWithShape="0">
                  <a:srgbClr val="6E747A">
                    <a:alpha val="43000"/>
                  </a:srgbClr>
                </a:outerShdw>
              </a:effectLst>
            </a:endParaRPr>
          </a:p>
          <a:p>
            <a:r>
              <a:rPr lang="ru-RU" sz="8000" b="1" dirty="0">
                <a:ln w="0"/>
                <a:solidFill>
                  <a:schemeClr val="accent1"/>
                </a:solidFill>
                <a:effectLst>
                  <a:outerShdw blurRad="38100" dist="25400" dir="5400000" algn="ctr" rotWithShape="0">
                    <a:srgbClr val="6E747A">
                      <a:alpha val="43000"/>
                    </a:srgbClr>
                  </a:outerShdw>
                </a:effectLst>
              </a:rPr>
              <a:t> На фото представлены: театрализованная  программа подготовленная Драматическим театром и выступление творческих коллективов Дворца культуры «Русь»</a:t>
            </a:r>
          </a:p>
          <a:p>
            <a:r>
              <a:rPr lang="ru-RU" sz="8000" b="1" dirty="0">
                <a:ln w="0"/>
                <a:solidFill>
                  <a:schemeClr val="accent1"/>
                </a:solidFill>
                <a:effectLst>
                  <a:outerShdw blurRad="38100" dist="25400" dir="5400000" algn="ctr" rotWithShape="0">
                    <a:srgbClr val="6E747A">
                      <a:alpha val="43000"/>
                    </a:srgbClr>
                  </a:outerShdw>
                </a:effectLst>
              </a:rPr>
              <a:t>(охват ежегодно около 2000 человек) </a:t>
            </a:r>
          </a:p>
          <a:p>
            <a:endParaRPr lang="ru-RU" sz="8000" b="1" dirty="0">
              <a:ln w="0"/>
              <a:solidFill>
                <a:schemeClr val="accent1"/>
              </a:solidFill>
              <a:effectLst>
                <a:outerShdw blurRad="38100" dist="25400" dir="5400000" algn="ctr" rotWithShape="0">
                  <a:srgbClr val="6E747A">
                    <a:alpha val="43000"/>
                  </a:srgbClr>
                </a:outerShdw>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296" y="261257"/>
            <a:ext cx="4307378" cy="2873829"/>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296" y="3208481"/>
            <a:ext cx="4307378" cy="287382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851" y="261257"/>
            <a:ext cx="3831772" cy="2873829"/>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r="11042"/>
          <a:stretch/>
        </p:blipFill>
        <p:spPr>
          <a:xfrm>
            <a:off x="8281851" y="3208481"/>
            <a:ext cx="3831772" cy="2873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3122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07377" y="0"/>
            <a:ext cx="8784073" cy="4868091"/>
          </a:xfrm>
        </p:spPr>
        <p:txBody>
          <a:bodyPr>
            <a:noAutofit/>
          </a:bodyPr>
          <a:lstStyle/>
          <a:p>
            <a:pPr algn="just"/>
            <a:r>
              <a:rPr lang="ru-RU" sz="1800" dirty="0">
                <a:ln w="0"/>
                <a:solidFill>
                  <a:schemeClr val="accent1"/>
                </a:solidFill>
                <a:effectLst>
                  <a:outerShdw blurRad="38100" dist="25400" dir="5400000" algn="ctr" rotWithShape="0">
                    <a:srgbClr val="6E747A">
                      <a:alpha val="43000"/>
                    </a:srgbClr>
                  </a:outerShdw>
                </a:effectLst>
              </a:rPr>
              <a:t> </a:t>
            </a:r>
            <a:r>
              <a:rPr lang="ru-RU" sz="1600" dirty="0">
                <a:ln w="0"/>
                <a:solidFill>
                  <a:schemeClr val="accent1"/>
                </a:solidFill>
                <a:effectLst>
                  <a:outerShdw blurRad="38100" dist="25400" dir="5400000" algn="ctr" rotWithShape="0">
                    <a:srgbClr val="6E747A">
                      <a:alpha val="43000"/>
                    </a:srgbClr>
                  </a:outerShdw>
                </a:effectLst>
              </a:rPr>
              <a:t>  Реализуются мероприятия муниципальной программы «Профилактика правонарушений, терроризма и экстремизма в городе Тынде на 2015-2024 годы», целью которой является обеспечение безопасности граждан на территории города за счет снижения уровня преступности посредством формирования действенной системы профилактики правонарушений, а также выявление и устранение причин и условий, способствующих осуществлению террористической и экстремистской деятельности. В рамках данной программы проведены следующие мероприятия: </a:t>
            </a:r>
          </a:p>
          <a:p>
            <a:pPr algn="just"/>
            <a:r>
              <a:rPr lang="ru-RU" sz="1600" dirty="0">
                <a:ln w="0"/>
                <a:solidFill>
                  <a:schemeClr val="accent1"/>
                </a:solidFill>
                <a:effectLst>
                  <a:outerShdw blurRad="38100" dist="25400" dir="5400000" algn="ctr" rotWithShape="0">
                    <a:srgbClr val="6E747A">
                      <a:alpha val="43000"/>
                    </a:srgbClr>
                  </a:outerShdw>
                </a:effectLst>
              </a:rPr>
              <a:t>         - рейды по местам концентрации несовершеннолетних с целью выявления подростков антиобщественной направленности; </a:t>
            </a:r>
          </a:p>
          <a:p>
            <a:pPr algn="just"/>
            <a:r>
              <a:rPr lang="ru-RU" sz="1600" dirty="0">
                <a:ln w="0"/>
                <a:solidFill>
                  <a:schemeClr val="accent1"/>
                </a:solidFill>
                <a:effectLst>
                  <a:outerShdw blurRad="38100" dist="25400" dir="5400000" algn="ctr" rotWithShape="0">
                    <a:srgbClr val="6E747A">
                      <a:alpha val="43000"/>
                    </a:srgbClr>
                  </a:outerShdw>
                </a:effectLst>
              </a:rPr>
              <a:t>         - профильная смена «Все работы хороши», которую посещают подростки, состоящие на учете в ПДН, попавшие в трудную жизненную ситуацию, дети мигрантов. В программу смены входят </a:t>
            </a:r>
            <a:r>
              <a:rPr lang="ru-RU" sz="1600" dirty="0" err="1">
                <a:ln w="0"/>
                <a:solidFill>
                  <a:schemeClr val="accent1"/>
                </a:solidFill>
                <a:effectLst>
                  <a:outerShdw blurRad="38100" dist="25400" dir="5400000" algn="ctr" rotWithShape="0">
                    <a:srgbClr val="6E747A">
                      <a:alpha val="43000"/>
                    </a:srgbClr>
                  </a:outerShdw>
                </a:effectLst>
              </a:rPr>
              <a:t>тренинговые</a:t>
            </a:r>
            <a:r>
              <a:rPr lang="ru-RU" sz="1600" dirty="0">
                <a:ln w="0"/>
                <a:solidFill>
                  <a:schemeClr val="accent1"/>
                </a:solidFill>
                <a:effectLst>
                  <a:outerShdw blurRad="38100" dist="25400" dir="5400000" algn="ctr" rotWithShape="0">
                    <a:srgbClr val="6E747A">
                      <a:alpha val="43000"/>
                    </a:srgbClr>
                  </a:outerShdw>
                </a:effectLst>
              </a:rPr>
              <a:t> занятия, направленные на профилактику правонарушений, экстремизма и терроризма, вредных привычек, </a:t>
            </a:r>
            <a:r>
              <a:rPr lang="ru-RU" sz="1600" dirty="0" err="1">
                <a:ln w="0"/>
                <a:solidFill>
                  <a:schemeClr val="accent1"/>
                </a:solidFill>
                <a:effectLst>
                  <a:outerShdw blurRad="38100" dist="25400" dir="5400000" algn="ctr" rotWithShape="0">
                    <a:srgbClr val="6E747A">
                      <a:alpha val="43000"/>
                    </a:srgbClr>
                  </a:outerShdw>
                </a:effectLst>
              </a:rPr>
              <a:t>психо</a:t>
            </a:r>
            <a:r>
              <a:rPr lang="ru-RU" sz="1600" dirty="0">
                <a:ln w="0"/>
                <a:solidFill>
                  <a:schemeClr val="accent1"/>
                </a:solidFill>
                <a:effectLst>
                  <a:outerShdw blurRad="38100" dist="25400" dir="5400000" algn="ctr" rotWithShape="0">
                    <a:srgbClr val="6E747A">
                      <a:alpha val="43000"/>
                    </a:srgbClr>
                  </a:outerShdw>
                </a:effectLst>
              </a:rPr>
              <a:t>-социальную реабилитацию и адаптацию, умению противостоять другим, спортивные игры и соревнования, трудотерапия и др.;</a:t>
            </a:r>
          </a:p>
          <a:p>
            <a:pPr algn="just"/>
            <a:r>
              <a:rPr lang="ru-RU" sz="1600" dirty="0">
                <a:ln w="0"/>
                <a:solidFill>
                  <a:schemeClr val="accent1"/>
                </a:solidFill>
                <a:effectLst>
                  <a:outerShdw blurRad="38100" dist="25400" dir="5400000" algn="ctr" rotWithShape="0">
                    <a:srgbClr val="6E747A">
                      <a:alpha val="43000"/>
                    </a:srgbClr>
                  </a:outerShdw>
                </a:effectLst>
              </a:rPr>
              <a:t>        - лекции, </a:t>
            </a:r>
            <a:r>
              <a:rPr lang="ru-RU" sz="1600" dirty="0" err="1">
                <a:ln w="0"/>
                <a:solidFill>
                  <a:schemeClr val="accent1"/>
                </a:solidFill>
                <a:effectLst>
                  <a:outerShdw blurRad="38100" dist="25400" dir="5400000" algn="ctr" rotWithShape="0">
                    <a:srgbClr val="6E747A">
                      <a:alpha val="43000"/>
                    </a:srgbClr>
                  </a:outerShdw>
                </a:effectLst>
              </a:rPr>
              <a:t>тренинговые</a:t>
            </a:r>
            <a:r>
              <a:rPr lang="ru-RU" sz="1600" dirty="0">
                <a:ln w="0"/>
                <a:solidFill>
                  <a:schemeClr val="accent1"/>
                </a:solidFill>
                <a:effectLst>
                  <a:outerShdw blurRad="38100" dist="25400" dir="5400000" algn="ctr" rotWithShape="0">
                    <a:srgbClr val="6E747A">
                      <a:alpha val="43000"/>
                    </a:srgbClr>
                  </a:outerShdw>
                </a:effectLst>
              </a:rPr>
              <a:t> занятия, по национализму в молодежной среде, по толерантному отношению друг к другу, по предупреждению насилия над детьми. Беседы  среди учащихся образовательных учреждений с просмотром видеофильмов на тему терроризма, экстремизма; </a:t>
            </a:r>
          </a:p>
          <a:p>
            <a:pPr algn="just"/>
            <a:r>
              <a:rPr lang="ru-RU" sz="1600" dirty="0">
                <a:ln w="0"/>
                <a:solidFill>
                  <a:schemeClr val="accent1"/>
                </a:solidFill>
                <a:effectLst>
                  <a:outerShdw blurRad="38100" dist="25400" dir="5400000" algn="ctr" rotWithShape="0">
                    <a:srgbClr val="6E747A">
                      <a:alpha val="43000"/>
                    </a:srgbClr>
                  </a:outerShdw>
                </a:effectLst>
              </a:rPr>
              <a:t>        - акции «Единство и память», «Свеча памяти», посвященные памяти жертв, погибших в Беслане, дни памяти солдат, погибших при исполнении воинского долга на Северном Кавказе. Традиционно участниками акции являются представители Администрации города, правоохранительных органов, Всероссийской организации «Боевое братство», Волонтеры Победы, школьники, курсанты ВПК «Звезда», а также члены военно-патриотического движения «</a:t>
            </a:r>
            <a:r>
              <a:rPr lang="ru-RU" sz="1600" dirty="0" err="1">
                <a:ln w="0"/>
                <a:solidFill>
                  <a:schemeClr val="accent1"/>
                </a:solidFill>
                <a:effectLst>
                  <a:outerShdw blurRad="38100" dist="25400" dir="5400000" algn="ctr" rotWithShape="0">
                    <a:srgbClr val="6E747A">
                      <a:alpha val="43000"/>
                    </a:srgbClr>
                  </a:outerShdw>
                </a:effectLst>
              </a:rPr>
              <a:t>Юнармия</a:t>
            </a:r>
            <a:r>
              <a:rPr lang="ru-RU" sz="1600" dirty="0">
                <a:ln w="0"/>
                <a:solidFill>
                  <a:schemeClr val="accent1"/>
                </a:solidFill>
                <a:effectLst>
                  <a:outerShdw blurRad="38100" dist="25400" dir="5400000" algn="ctr" rotWithShape="0">
                    <a:srgbClr val="6E747A">
                      <a:alpha val="43000"/>
                    </a:srgbClr>
                  </a:outerShdw>
                </a:effectLst>
              </a:rPr>
              <a:t>», жители города.</a:t>
            </a:r>
          </a:p>
          <a:p>
            <a:pPr algn="just"/>
            <a:r>
              <a:rPr lang="ru-RU" sz="1600" dirty="0">
                <a:ln w="0"/>
                <a:solidFill>
                  <a:schemeClr val="accent1"/>
                </a:solidFill>
                <a:effectLst>
                  <a:outerShdw blurRad="38100" dist="25400" dir="5400000" algn="ctr" rotWithShape="0">
                    <a:srgbClr val="6E747A">
                      <a:alpha val="43000"/>
                    </a:srgbClr>
                  </a:outerShdw>
                </a:effectLst>
              </a:rPr>
              <a:t>         В сентябре волонтеры и активисты молодежного центра "Гармония" приняли участие в просмотре и обсуждении фильма "Кандагар".</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4626" y="2101079"/>
            <a:ext cx="3040176" cy="2026784"/>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4626" y="4231499"/>
            <a:ext cx="3046136" cy="2029964"/>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17656"/>
          <a:stretch/>
        </p:blipFill>
        <p:spPr>
          <a:xfrm>
            <a:off x="9023787" y="113211"/>
            <a:ext cx="3051015" cy="1884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402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50921" y="144707"/>
            <a:ext cx="6572096" cy="6177716"/>
          </a:xfrm>
        </p:spPr>
        <p:txBody>
          <a:bodyPr>
            <a:normAutofit lnSpcReduction="10000"/>
          </a:bodyPr>
          <a:lstStyle/>
          <a:p>
            <a:pPr algn="just"/>
            <a:r>
              <a:rPr lang="ru-RU" dirty="0">
                <a:ln w="0"/>
                <a:solidFill>
                  <a:schemeClr val="accent1"/>
                </a:solidFill>
                <a:effectLst>
                  <a:outerShdw blurRad="38100" dist="25400" dir="5400000" algn="ctr" rotWithShape="0">
                    <a:srgbClr val="6E747A">
                      <a:alpha val="43000"/>
                    </a:srgbClr>
                  </a:outerShdw>
                </a:effectLst>
              </a:rPr>
              <a:t>В ноябре  на молодежном </a:t>
            </a:r>
            <a:r>
              <a:rPr lang="ru-RU" dirty="0" err="1">
                <a:ln w="0"/>
                <a:solidFill>
                  <a:schemeClr val="accent1"/>
                </a:solidFill>
                <a:effectLst>
                  <a:outerShdw blurRad="38100" dist="25400" dir="5400000" algn="ctr" rotWithShape="0">
                    <a:srgbClr val="6E747A">
                      <a:alpha val="43000"/>
                    </a:srgbClr>
                  </a:outerShdw>
                </a:effectLst>
              </a:rPr>
              <a:t>профориентационном</a:t>
            </a:r>
            <a:r>
              <a:rPr lang="ru-RU" dirty="0">
                <a:ln w="0"/>
                <a:solidFill>
                  <a:schemeClr val="accent1"/>
                </a:solidFill>
                <a:effectLst>
                  <a:outerShdw blurRad="38100" dist="25400" dir="5400000" algn="ctr" rotWithShape="0">
                    <a:srgbClr val="6E747A">
                      <a:alpha val="43000"/>
                    </a:srgbClr>
                  </a:outerShdw>
                </a:effectLst>
              </a:rPr>
              <a:t> форуме «</a:t>
            </a:r>
            <a:r>
              <a:rPr lang="ru-RU" dirty="0" err="1">
                <a:ln w="0"/>
                <a:solidFill>
                  <a:schemeClr val="accent1"/>
                </a:solidFill>
                <a:effectLst>
                  <a:outerShdw blurRad="38100" dist="25400" dir="5400000" algn="ctr" rotWithShape="0">
                    <a:srgbClr val="6E747A">
                      <a:alpha val="43000"/>
                    </a:srgbClr>
                  </a:outerShdw>
                </a:effectLst>
              </a:rPr>
              <a:t>Форум.Pro</a:t>
            </a:r>
            <a:r>
              <a:rPr lang="ru-RU" dirty="0">
                <a:ln w="0"/>
                <a:solidFill>
                  <a:schemeClr val="accent1"/>
                </a:solidFill>
                <a:effectLst>
                  <a:outerShdw blurRad="38100" dist="25400" dir="5400000" algn="ctr" rotWithShape="0">
                    <a:srgbClr val="6E747A">
                      <a:alpha val="43000"/>
                    </a:srgbClr>
                  </a:outerShdw>
                </a:effectLst>
              </a:rPr>
              <a:t>»  была организована образовательная  площадка о работе в силовых структурах, в том числе по вопросам профилактики и борьбы с терроризмом и экстремизмом. Участники форума с интересом слушали  командира отделения патрульно-постовой службы МО МВД «Тындинский» А</a:t>
            </a:r>
            <a:r>
              <a:rPr lang="ru-RU" dirty="0" smtClean="0">
                <a:ln w="0"/>
                <a:solidFill>
                  <a:schemeClr val="accent1"/>
                </a:solidFill>
                <a:effectLst>
                  <a:outerShdw blurRad="38100" dist="25400" dir="5400000" algn="ctr" rotWithShape="0">
                    <a:srgbClr val="6E747A">
                      <a:alpha val="43000"/>
                    </a:srgbClr>
                  </a:outerShdw>
                </a:effectLst>
              </a:rPr>
              <a:t>. Диденко </a:t>
            </a:r>
            <a:r>
              <a:rPr lang="ru-RU" dirty="0">
                <a:ln w="0"/>
                <a:solidFill>
                  <a:schemeClr val="accent1"/>
                </a:solidFill>
                <a:effectLst>
                  <a:outerShdw blurRad="38100" dist="25400" dir="5400000" algn="ctr" rotWithShape="0">
                    <a:srgbClr val="6E747A">
                      <a:alpha val="43000"/>
                    </a:srgbClr>
                  </a:outerShdw>
                </a:effectLst>
              </a:rPr>
              <a:t>и задавали ему интересующие их вопросы.</a:t>
            </a:r>
          </a:p>
          <a:p>
            <a:pPr algn="just"/>
            <a:r>
              <a:rPr lang="ru-RU" dirty="0">
                <a:ln w="0"/>
                <a:solidFill>
                  <a:schemeClr val="accent1"/>
                </a:solidFill>
                <a:effectLst>
                  <a:outerShdw blurRad="38100" dist="25400" dir="5400000" algn="ctr" rotWithShape="0">
                    <a:srgbClr val="6E747A">
                      <a:alpha val="43000"/>
                    </a:srgbClr>
                  </a:outerShdw>
                </a:effectLst>
              </a:rPr>
              <a:t>         Отделом молодежной и семейной политики Управления молодежи и спорта ведется информационно-пропагандистская работа, направленная на формирование у детей, подростков навыков и стереотипов здорового образа жизни, а также на профилактику террористических и экстремистских настроений. За отчетный период на страницах отдела молодежной и семейной политики в социальных сетях (</a:t>
            </a:r>
            <a:r>
              <a:rPr lang="ru-RU" dirty="0" err="1">
                <a:ln w="0"/>
                <a:solidFill>
                  <a:schemeClr val="accent1"/>
                </a:solidFill>
                <a:effectLst>
                  <a:outerShdw blurRad="38100" dist="25400" dir="5400000" algn="ctr" rotWithShape="0">
                    <a:srgbClr val="6E747A">
                      <a:alpha val="43000"/>
                    </a:srgbClr>
                  </a:outerShdw>
                </a:effectLst>
              </a:rPr>
              <a:t>ВКонтакте</a:t>
            </a:r>
            <a:r>
              <a:rPr lang="ru-RU" dirty="0">
                <a:ln w="0"/>
                <a:solidFill>
                  <a:schemeClr val="accent1"/>
                </a:solidFill>
                <a:effectLst>
                  <a:outerShdw blurRad="38100" dist="25400" dir="5400000" algn="ctr" rotWithShape="0">
                    <a:srgbClr val="6E747A">
                      <a:alpha val="43000"/>
                    </a:srgbClr>
                  </a:outerShdw>
                </a:effectLst>
              </a:rPr>
              <a:t>, Одноклассники, </a:t>
            </a:r>
            <a:r>
              <a:rPr lang="ru-RU" dirty="0" err="1">
                <a:ln w="0"/>
                <a:solidFill>
                  <a:schemeClr val="accent1"/>
                </a:solidFill>
                <a:effectLst>
                  <a:outerShdw blurRad="38100" dist="25400" dir="5400000" algn="ctr" rotWithShape="0">
                    <a:srgbClr val="6E747A">
                      <a:alpha val="43000"/>
                    </a:srgbClr>
                  </a:outerShdw>
                </a:effectLst>
              </a:rPr>
              <a:t>Инстаграм</a:t>
            </a:r>
            <a:r>
              <a:rPr lang="ru-RU" dirty="0">
                <a:ln w="0"/>
                <a:solidFill>
                  <a:schemeClr val="accent1"/>
                </a:solidFill>
                <a:effectLst>
                  <a:outerShdw blurRad="38100" dist="25400" dir="5400000" algn="ctr" rotWithShape="0">
                    <a:srgbClr val="6E747A">
                      <a:alpha val="43000"/>
                    </a:srgbClr>
                  </a:outerShdw>
                </a:effectLst>
              </a:rPr>
              <a:t>) размещены материалы антитеррористической направленности – 3 сюжета и 2 социальных ролика. Подготовлены статьи по профилактике проявлений экстремизма и агрессии в образовательной среде по тематике  «Советы как справляться со стрессом, для предупреждения агрессии в отношении учащихся» (20 публикаций в социальных сетях).</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7993"/>
          <a:stretch/>
        </p:blipFill>
        <p:spPr>
          <a:xfrm>
            <a:off x="6889276" y="68239"/>
            <a:ext cx="4885898" cy="299691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276" y="3065157"/>
            <a:ext cx="4885898" cy="325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434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50921" y="144707"/>
            <a:ext cx="6058290" cy="6177716"/>
          </a:xfrm>
        </p:spPr>
        <p:txBody>
          <a:bodyPr>
            <a:normAutofit fontScale="92500" lnSpcReduction="10000"/>
          </a:bodyPr>
          <a:lstStyle/>
          <a:p>
            <a:pPr algn="just"/>
            <a:r>
              <a:rPr lang="ru-RU" dirty="0">
                <a:ln w="0"/>
                <a:solidFill>
                  <a:schemeClr val="accent1"/>
                </a:solidFill>
                <a:effectLst>
                  <a:outerShdw blurRad="38100" dist="25400" dir="5400000" algn="ctr" rotWithShape="0">
                    <a:srgbClr val="6E747A">
                      <a:alpha val="43000"/>
                    </a:srgbClr>
                  </a:outerShdw>
                </a:effectLst>
              </a:rPr>
              <a:t> Одним  из  центров  притяжения  для  туристов  и  тех,  кто  интересуется  культурой  нашего города и  историей строительства Байкало-Амурской магистрали является МБУК Музей истории Байкало-Амурской магистрали. Для пропаганды  духовно-нравственных  ценностей,  межнационального мира и согласия, доброжелательного отношения к традициям народов  проводятся музейные уроки  «Кто такие эвенки?», «Таежные жители», экскурсии по  залу «Этнография», в котором располагаются экспонаты эвенкийского творчества и быта. Работа  по  краеведению  и  этнокультурному  воспитанию  способствует возрождению национальных традиций среди детей дошкольного и школьного возрастов,  воспитанию  нравственных,  патриотических  чувств,  расширению межведомственных связей. </a:t>
            </a:r>
          </a:p>
          <a:p>
            <a:pPr algn="just"/>
            <a:r>
              <a:rPr lang="ru-RU" dirty="0">
                <a:ln w="0"/>
                <a:solidFill>
                  <a:schemeClr val="accent1"/>
                </a:solidFill>
                <a:effectLst>
                  <a:outerShdw blurRad="38100" dist="25400" dir="5400000" algn="ctr" rotWithShape="0">
                    <a:srgbClr val="6E747A">
                      <a:alpha val="43000"/>
                    </a:srgbClr>
                  </a:outerShdw>
                </a:effectLst>
              </a:rPr>
              <a:t>В эпоху становления и развития  социалистического строя в нашей стране огромное внимание уделялось развитию интернационального сознания граждан. В музее БАМа находятся свидетельства истории региона за последние сто лет. Проводя образовательные мероприятия, освещая этот период, сотрудники музея обращают внимание посетителей на взаимоотношениях  между людьми разных национальностей. БАМ сплотил людей различных специальностей, национальностей и пристрастий. </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990" y="366065"/>
            <a:ext cx="5238750" cy="2943225"/>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16152"/>
          <a:stretch/>
        </p:blipFill>
        <p:spPr>
          <a:xfrm>
            <a:off x="6556990" y="3353096"/>
            <a:ext cx="5238750" cy="2908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0283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87086" y="60960"/>
            <a:ext cx="7350034" cy="6261463"/>
          </a:xfrm>
        </p:spPr>
        <p:txBody>
          <a:bodyPr>
            <a:normAutofit fontScale="70000" lnSpcReduction="20000"/>
          </a:bodyPr>
          <a:lstStyle/>
          <a:p>
            <a:pPr algn="just"/>
            <a:r>
              <a:rPr lang="ru-RU" dirty="0">
                <a:ln w="0"/>
                <a:solidFill>
                  <a:schemeClr val="accent1"/>
                </a:solidFill>
                <a:effectLst>
                  <a:outerShdw blurRad="38100" dist="25400" dir="5400000" algn="ctr" rotWithShape="0">
                    <a:srgbClr val="6E747A">
                      <a:alpha val="43000"/>
                    </a:srgbClr>
                  </a:outerShdw>
                </a:effectLst>
              </a:rPr>
              <a:t> </a:t>
            </a:r>
            <a:r>
              <a:rPr lang="ru-RU" sz="2300" dirty="0">
                <a:ln w="0"/>
                <a:solidFill>
                  <a:schemeClr val="accent1"/>
                </a:solidFill>
                <a:effectLst>
                  <a:outerShdw blurRad="38100" dist="25400" dir="5400000" algn="ctr" rotWithShape="0">
                    <a:srgbClr val="6E747A">
                      <a:alpha val="43000"/>
                    </a:srgbClr>
                  </a:outerShdw>
                </a:effectLst>
              </a:rPr>
              <a:t>Костюмы «От эвенкийского кутюрье» были выставлены в Музее истории БАМа в 1 квартале 2020 </a:t>
            </a:r>
            <a:r>
              <a:rPr lang="ru-RU" sz="2300" dirty="0" smtClean="0">
                <a:ln w="0"/>
                <a:solidFill>
                  <a:schemeClr val="accent1"/>
                </a:solidFill>
                <a:effectLst>
                  <a:outerShdw blurRad="38100" dist="25400" dir="5400000" algn="ctr" rotWithShape="0">
                    <a:srgbClr val="6E747A">
                      <a:alpha val="43000"/>
                    </a:srgbClr>
                  </a:outerShdw>
                </a:effectLst>
              </a:rPr>
              <a:t>года</a:t>
            </a:r>
            <a:r>
              <a:rPr lang="ru-RU" sz="2300" dirty="0">
                <a:ln w="0"/>
                <a:solidFill>
                  <a:schemeClr val="accent1"/>
                </a:solidFill>
                <a:effectLst>
                  <a:outerShdw blurRad="38100" dist="25400" dir="5400000" algn="ctr" rotWithShape="0">
                    <a:srgbClr val="6E747A">
                      <a:alpha val="43000"/>
                    </a:srgbClr>
                  </a:outerShdw>
                </a:effectLst>
              </a:rPr>
              <a:t>.</a:t>
            </a:r>
          </a:p>
          <a:p>
            <a:pPr algn="just"/>
            <a:r>
              <a:rPr lang="ru-RU" sz="2300" dirty="0">
                <a:ln w="0"/>
                <a:solidFill>
                  <a:schemeClr val="accent1"/>
                </a:solidFill>
                <a:effectLst>
                  <a:outerShdw blurRad="38100" dist="25400" dir="5400000" algn="ctr" rotWithShape="0">
                    <a:srgbClr val="6E747A">
                      <a:alpha val="43000"/>
                    </a:srgbClr>
                  </a:outerShdw>
                </a:effectLst>
              </a:rPr>
              <a:t>Это плановая выставка творческих работ, изготовленных мастером декоративно-прикладного творчества Еленой Максименко из села Первомайское Тындинского района. Елена Егоровна на протяжении пяти лет является организатором и участником Регионального этнического семинара–практикума декоративно–прикладного творчества «Самоцветы Севера». B мероприятии традиционно принимают участие мастера из </a:t>
            </a:r>
            <a:r>
              <a:rPr lang="ru-RU" sz="2300" dirty="0" err="1">
                <a:ln w="0"/>
                <a:solidFill>
                  <a:schemeClr val="accent1"/>
                </a:solidFill>
                <a:effectLst>
                  <a:outerShdw blurRad="38100" dist="25400" dir="5400000" algn="ctr" rotWithShape="0">
                    <a:srgbClr val="6E747A">
                      <a:alpha val="43000"/>
                    </a:srgbClr>
                  </a:outerShdw>
                </a:effectLst>
              </a:rPr>
              <a:t>Зейского</a:t>
            </a:r>
            <a:r>
              <a:rPr lang="ru-RU" sz="2300" dirty="0">
                <a:ln w="0"/>
                <a:solidFill>
                  <a:schemeClr val="accent1"/>
                </a:solidFill>
                <a:effectLst>
                  <a:outerShdw blurRad="38100" dist="25400" dir="5400000" algn="ctr" rotWithShape="0">
                    <a:srgbClr val="6E747A">
                      <a:alpha val="43000"/>
                    </a:srgbClr>
                  </a:outerShdw>
                </a:effectLst>
              </a:rPr>
              <a:t>, </a:t>
            </a:r>
            <a:r>
              <a:rPr lang="ru-RU" sz="2300" dirty="0" err="1">
                <a:ln w="0"/>
                <a:solidFill>
                  <a:schemeClr val="accent1"/>
                </a:solidFill>
                <a:effectLst>
                  <a:outerShdw blurRad="38100" dist="25400" dir="5400000" algn="ctr" rotWithShape="0">
                    <a:srgbClr val="6E747A">
                      <a:alpha val="43000"/>
                    </a:srgbClr>
                  </a:outerShdw>
                </a:effectLst>
              </a:rPr>
              <a:t>Селемджинского</a:t>
            </a:r>
            <a:r>
              <a:rPr lang="ru-RU" sz="2300" dirty="0">
                <a:ln w="0"/>
                <a:solidFill>
                  <a:schemeClr val="accent1"/>
                </a:solidFill>
                <a:effectLst>
                  <a:outerShdw blurRad="38100" dist="25400" dir="5400000" algn="ctr" rotWithShape="0">
                    <a:srgbClr val="6E747A">
                      <a:alpha val="43000"/>
                    </a:srgbClr>
                  </a:outerShdw>
                </a:effectLst>
              </a:rPr>
              <a:t>, Тындинского районов Амурской области, а также из Хабаровского и  Забайкальского краев. В 2018 году данный проект был отмечен дипломом Министерства культуры и национальной политики Амурской области в номинации «За сохранение и развитие народных традиций».  Е.Е. Максименко работает  специалистом по развитию самодеятельного народного творчества МБУК «Центр развития культуры, спорта и архивного дела Тындинского района».</a:t>
            </a:r>
          </a:p>
          <a:p>
            <a:pPr algn="just"/>
            <a:r>
              <a:rPr lang="ru-RU" sz="2300" dirty="0">
                <a:ln w="0"/>
                <a:solidFill>
                  <a:schemeClr val="accent1"/>
                </a:solidFill>
                <a:effectLst>
                  <a:outerShdw blurRad="38100" dist="25400" dir="5400000" algn="ctr" rotWithShape="0">
                    <a:srgbClr val="6E747A">
                      <a:alpha val="43000"/>
                    </a:srgbClr>
                  </a:outerShdw>
                </a:effectLst>
              </a:rPr>
              <a:t>Центральное место на выставке мастерицы занимали национальные костюмы – женские и мужские, летние и зимние, цветные и черно-белые. Все они щедро орнаментированы. Возможно, для части наших посетителей стал настоящим открытием тот факт, что эвенкийский орнамент - это не простое чередование геометрических фигур или изобразительных элементов. Долгий путь кочевника, его зоркие наблюдения за окружающей природой – вот что «зашифровано» в узорах коренных жителей сибирской тайги. А ещё у эвенков, как и у многих народов Севера, орнамент служил оберегом: он защищал их от злых духов.</a:t>
            </a:r>
          </a:p>
          <a:p>
            <a:pPr algn="just"/>
            <a:r>
              <a:rPr lang="ru-RU" sz="2300" dirty="0">
                <a:ln w="0"/>
                <a:solidFill>
                  <a:schemeClr val="accent1"/>
                </a:solidFill>
                <a:effectLst>
                  <a:outerShdw blurRad="38100" dist="25400" dir="5400000" algn="ctr" rotWithShape="0">
                    <a:srgbClr val="6E747A">
                      <a:alpha val="43000"/>
                    </a:srgbClr>
                  </a:outerShdw>
                </a:effectLst>
              </a:rPr>
              <a:t>Среди экспонатов, представленных на выставке, были традиционные эвенкийские коврики–</a:t>
            </a:r>
            <a:r>
              <a:rPr lang="ru-RU" sz="2300" dirty="0" err="1">
                <a:ln w="0"/>
                <a:solidFill>
                  <a:schemeClr val="accent1"/>
                </a:solidFill>
                <a:effectLst>
                  <a:outerShdw blurRad="38100" dist="25400" dir="5400000" algn="ctr" rotWithShape="0">
                    <a:srgbClr val="6E747A">
                      <a:alpha val="43000"/>
                    </a:srgbClr>
                  </a:outerShdw>
                </a:effectLst>
              </a:rPr>
              <a:t>кумаланы</a:t>
            </a:r>
            <a:r>
              <a:rPr lang="ru-RU" sz="2300" dirty="0">
                <a:ln w="0"/>
                <a:solidFill>
                  <a:schemeClr val="accent1"/>
                </a:solidFill>
                <a:effectLst>
                  <a:outerShdw blurRad="38100" dist="25400" dir="5400000" algn="ctr" rotWithShape="0">
                    <a:srgbClr val="6E747A">
                      <a:alpha val="43000"/>
                    </a:srgbClr>
                  </a:outerShdw>
                </a:effectLst>
              </a:rPr>
              <a:t>, декоративные панно, «обереги» и украшения. Здесь можно было узнать и вовсе новое для кого-то слово – «манок». </a:t>
            </a:r>
          </a:p>
          <a:p>
            <a:pPr algn="just"/>
            <a:r>
              <a:rPr lang="ru-RU" sz="2300" dirty="0">
                <a:ln w="0"/>
                <a:solidFill>
                  <a:schemeClr val="accent1"/>
                </a:solidFill>
                <a:effectLst>
                  <a:outerShdw blurRad="38100" dist="25400" dir="5400000" algn="ctr" rotWithShape="0">
                    <a:srgbClr val="6E747A">
                      <a:alpha val="43000"/>
                    </a:srgbClr>
                  </a:outerShdw>
                </a:effectLst>
              </a:rPr>
              <a:t>Выставка проходила в соответствии с планом мероприятий по гармонизации межэтнических отношений. Предназначена для расширения кругозора посетителей разных возрастных категорий, воспитания чувства вкуса, интереса к истории и культуре коренных малочисленных народов  Севера, представители которого – эвенки – проживают на территории, прилегающей к БАМу.</a:t>
            </a:r>
            <a:endParaRPr lang="ru-RU" sz="2300" dirty="0">
              <a:ln w="0"/>
              <a:solidFill>
                <a:schemeClr val="accent1"/>
              </a:solidFill>
              <a:effectLst>
                <a:outerShdw blurRad="38100" dist="25400" dir="5400000" algn="ctr" rotWithShape="0">
                  <a:srgbClr val="6E747A">
                    <a:alpha val="43000"/>
                  </a:srgbClr>
                </a:outerShdw>
              </a:effectLs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815" y="104724"/>
            <a:ext cx="4500556" cy="337541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815" y="2931766"/>
            <a:ext cx="4500556" cy="3375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472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87085" y="60960"/>
            <a:ext cx="8251371" cy="6261463"/>
          </a:xfrm>
        </p:spPr>
        <p:txBody>
          <a:bodyPr>
            <a:noAutofit/>
          </a:bodyPr>
          <a:lstStyle/>
          <a:p>
            <a:pPr algn="just"/>
            <a:r>
              <a:rPr lang="ru-RU" sz="1600" dirty="0">
                <a:ln w="0"/>
                <a:solidFill>
                  <a:schemeClr val="accent1"/>
                </a:solidFill>
                <a:effectLst>
                  <a:outerShdw blurRad="38100" dist="25400" dir="5400000" algn="ctr" rotWithShape="0">
                    <a:srgbClr val="6E747A">
                      <a:alpha val="43000"/>
                    </a:srgbClr>
                  </a:outerShdw>
                </a:effectLst>
              </a:rPr>
              <a:t> </a:t>
            </a:r>
            <a:r>
              <a:rPr lang="ru-RU" sz="1600" dirty="0">
                <a:ln w="0"/>
                <a:solidFill>
                  <a:schemeClr val="accent1"/>
                </a:solidFill>
                <a:effectLst>
                  <a:outerShdw blurRad="38100" dist="25400" dir="5400000" algn="ctr" rotWithShape="0">
                    <a:srgbClr val="6E747A">
                      <a:alpha val="43000"/>
                    </a:srgbClr>
                  </a:outerShdw>
                </a:effectLst>
              </a:rPr>
              <a:t>Одно из ведущих мест в экспозиции Музея истории БАМа отведено залу «Этнография». Здесь представлены предметы быта и культуры эвенков – коренного малочисленного народа Севера. Данный раздел музейной экспозиции создавался с целью сохранения и пополнения знаний об одном из самобытных народов многонациональной России. </a:t>
            </a:r>
          </a:p>
          <a:p>
            <a:pPr algn="just"/>
            <a:r>
              <a:rPr lang="ru-RU" sz="1600" dirty="0">
                <a:ln w="0"/>
                <a:solidFill>
                  <a:schemeClr val="accent1"/>
                </a:solidFill>
                <a:effectLst>
                  <a:outerShdw blurRad="38100" dist="25400" dir="5400000" algn="ctr" rotWithShape="0">
                    <a:srgbClr val="6E747A">
                      <a:alpha val="43000"/>
                    </a:srgbClr>
                  </a:outerShdw>
                </a:effectLst>
              </a:rPr>
              <a:t>Знакомясь с материальной и духовной культурой коренного населения, посетители открывают для себя совершенно иной мир: узнают о различных хитростях, используемых таёжниками на охоте с давних времен; выясняют, почему новорожденного мазали сажей, а умершего провожали в «нижний мир»; какой тайный смысл несут в себе наскальные рисунки и неповторимые по красоте эвенкийские узоры и многое, многое другое. Название нашего города, как и многих населенных пунктов территории БАМа, произошло из эвенкийского языка – «Тында» означает «освободить, отпустить».</a:t>
            </a:r>
          </a:p>
          <a:p>
            <a:pPr algn="just"/>
            <a:r>
              <a:rPr lang="ru-RU" sz="1600" dirty="0">
                <a:ln w="0"/>
                <a:solidFill>
                  <a:schemeClr val="accent1"/>
                </a:solidFill>
                <a:effectLst>
                  <a:outerShdw blurRad="38100" dist="25400" dir="5400000" algn="ctr" rotWithShape="0">
                    <a:srgbClr val="6E747A">
                      <a:alpha val="43000"/>
                    </a:srgbClr>
                  </a:outerShdw>
                </a:effectLst>
              </a:rPr>
              <a:t>Эвенки – один из крупнейших народов сибирской и дальневосточной тайги. Эвенки-оленеводы (в прошлом их называли орочонами, т.е. «оленьими людьми») – малоизученная группа народов Крайнего севера, проживающая в зоне Байкало-Амурской магистрали.</a:t>
            </a:r>
          </a:p>
          <a:p>
            <a:pPr algn="just"/>
            <a:r>
              <a:rPr lang="ru-RU" sz="1600" dirty="0">
                <a:ln w="0"/>
                <a:solidFill>
                  <a:schemeClr val="accent1"/>
                </a:solidFill>
                <a:effectLst>
                  <a:outerShdw blurRad="38100" dist="25400" dir="5400000" algn="ctr" rotWithShape="0">
                    <a:srgbClr val="6E747A">
                      <a:alpha val="43000"/>
                    </a:srgbClr>
                  </a:outerShdw>
                </a:effectLst>
              </a:rPr>
              <a:t>В Амурской области эвенки-оленеводы компактно проживают в пяти национальных сёлах: Первомайском, </a:t>
            </a:r>
            <a:r>
              <a:rPr lang="ru-RU" sz="1600" dirty="0" err="1">
                <a:ln w="0"/>
                <a:solidFill>
                  <a:schemeClr val="accent1"/>
                </a:solidFill>
                <a:effectLst>
                  <a:outerShdw blurRad="38100" dist="25400" dir="5400000" algn="ctr" rotWithShape="0">
                    <a:srgbClr val="6E747A">
                      <a:alpha val="43000"/>
                    </a:srgbClr>
                  </a:outerShdw>
                </a:effectLst>
              </a:rPr>
              <a:t>Усть-Нюкже</a:t>
            </a:r>
            <a:r>
              <a:rPr lang="ru-RU" sz="1600" dirty="0">
                <a:ln w="0"/>
                <a:solidFill>
                  <a:schemeClr val="accent1"/>
                </a:solidFill>
                <a:effectLst>
                  <a:outerShdw blurRad="38100" dist="25400" dir="5400000" algn="ctr" rotWithShape="0">
                    <a:srgbClr val="6E747A">
                      <a:alpha val="43000"/>
                    </a:srgbClr>
                  </a:outerShdw>
                </a:effectLst>
              </a:rPr>
              <a:t>, </a:t>
            </a:r>
            <a:r>
              <a:rPr lang="ru-RU" sz="1600" dirty="0" err="1">
                <a:ln w="0"/>
                <a:solidFill>
                  <a:schemeClr val="accent1"/>
                </a:solidFill>
                <a:effectLst>
                  <a:outerShdw blurRad="38100" dist="25400" dir="5400000" algn="ctr" rotWithShape="0">
                    <a:srgbClr val="6E747A">
                      <a:alpha val="43000"/>
                    </a:srgbClr>
                  </a:outerShdw>
                </a:effectLst>
              </a:rPr>
              <a:t>Устъ-Уркиме</a:t>
            </a:r>
            <a:r>
              <a:rPr lang="ru-RU" sz="1600" dirty="0">
                <a:ln w="0"/>
                <a:solidFill>
                  <a:schemeClr val="accent1"/>
                </a:solidFill>
                <a:effectLst>
                  <a:outerShdw blurRad="38100" dist="25400" dir="5400000" algn="ctr" rotWithShape="0">
                    <a:srgbClr val="6E747A">
                      <a:alpha val="43000"/>
                    </a:srgbClr>
                  </a:outerShdw>
                </a:effectLst>
              </a:rPr>
              <a:t> Тындинского района, в селе Бомнак </a:t>
            </a:r>
            <a:r>
              <a:rPr lang="ru-RU" sz="1600" dirty="0" err="1">
                <a:ln w="0"/>
                <a:solidFill>
                  <a:schemeClr val="accent1"/>
                </a:solidFill>
                <a:effectLst>
                  <a:outerShdw blurRad="38100" dist="25400" dir="5400000" algn="ctr" rotWithShape="0">
                    <a:srgbClr val="6E747A">
                      <a:alpha val="43000"/>
                    </a:srgbClr>
                  </a:outerShdw>
                </a:effectLst>
              </a:rPr>
              <a:t>Зейского</a:t>
            </a:r>
            <a:r>
              <a:rPr lang="ru-RU" sz="1600" dirty="0">
                <a:ln w="0"/>
                <a:solidFill>
                  <a:schemeClr val="accent1"/>
                </a:solidFill>
                <a:effectLst>
                  <a:outerShdw blurRad="38100" dist="25400" dir="5400000" algn="ctr" rotWithShape="0">
                    <a:srgbClr val="6E747A">
                      <a:alpha val="43000"/>
                    </a:srgbClr>
                  </a:outerShdw>
                </a:effectLst>
              </a:rPr>
              <a:t> района, селе Ивановское </a:t>
            </a:r>
            <a:r>
              <a:rPr lang="ru-RU" sz="1600" dirty="0" err="1">
                <a:ln w="0"/>
                <a:solidFill>
                  <a:schemeClr val="accent1"/>
                </a:solidFill>
                <a:effectLst>
                  <a:outerShdw blurRad="38100" dist="25400" dir="5400000" algn="ctr" rotWithShape="0">
                    <a:srgbClr val="6E747A">
                      <a:alpha val="43000"/>
                    </a:srgbClr>
                  </a:outerShdw>
                </a:effectLst>
              </a:rPr>
              <a:t>Селемджинского</a:t>
            </a:r>
            <a:r>
              <a:rPr lang="ru-RU" sz="1600" dirty="0">
                <a:ln w="0"/>
                <a:solidFill>
                  <a:schemeClr val="accent1"/>
                </a:solidFill>
                <a:effectLst>
                  <a:outerShdw blurRad="38100" dist="25400" dir="5400000" algn="ctr" rotWithShape="0">
                    <a:srgbClr val="6E747A">
                      <a:alpha val="43000"/>
                    </a:srgbClr>
                  </a:outerShdw>
                </a:effectLst>
              </a:rPr>
              <a:t> района. Большинство эвенков проживают в Тындинском районе – 740 человек, а самым большим эвенкийским селом в Амурской области является </a:t>
            </a:r>
            <a:r>
              <a:rPr lang="ru-RU" sz="1600" dirty="0" err="1">
                <a:ln w="0"/>
                <a:solidFill>
                  <a:schemeClr val="accent1"/>
                </a:solidFill>
                <a:effectLst>
                  <a:outerShdw blurRad="38100" dist="25400" dir="5400000" algn="ctr" rotWithShape="0">
                    <a:srgbClr val="6E747A">
                      <a:alpha val="43000"/>
                    </a:srgbClr>
                  </a:outerShdw>
                </a:effectLst>
              </a:rPr>
              <a:t>Усть-Нюкжа</a:t>
            </a:r>
            <a:r>
              <a:rPr lang="ru-RU" sz="1600" dirty="0">
                <a:ln w="0"/>
                <a:solidFill>
                  <a:schemeClr val="accent1"/>
                </a:solidFill>
                <a:effectLst>
                  <a:outerShdw blurRad="38100" dist="25400" dir="5400000" algn="ctr" rotWithShape="0">
                    <a:srgbClr val="6E747A">
                      <a:alpha val="43000"/>
                    </a:srgbClr>
                  </a:outerShdw>
                </a:effectLst>
              </a:rPr>
              <a:t> – здесь проживают 373 эвенка.</a:t>
            </a:r>
          </a:p>
          <a:p>
            <a:pPr algn="just"/>
            <a:r>
              <a:rPr lang="ru-RU" sz="1600" dirty="0">
                <a:ln w="0"/>
                <a:solidFill>
                  <a:schemeClr val="accent1"/>
                </a:solidFill>
                <a:effectLst>
                  <a:outerShdw blurRad="38100" dist="25400" dir="5400000" algn="ctr" rotWithShape="0">
                    <a:srgbClr val="6E747A">
                      <a:alpha val="43000"/>
                    </a:srgbClr>
                  </a:outerShdw>
                </a:effectLst>
              </a:rPr>
              <a:t>По языку эвенки относятся к тунгусо-маньчжурской языковой группе. </a:t>
            </a:r>
          </a:p>
          <a:p>
            <a:pPr algn="just"/>
            <a:r>
              <a:rPr lang="ru-RU" sz="1600" dirty="0">
                <a:ln w="0"/>
                <a:solidFill>
                  <a:schemeClr val="accent1"/>
                </a:solidFill>
                <a:effectLst>
                  <a:outerShdw blurRad="38100" dist="25400" dir="5400000" algn="ctr" rotWithShape="0">
                    <a:srgbClr val="6E747A">
                      <a:alpha val="43000"/>
                    </a:srgbClr>
                  </a:outerShdw>
                </a:effectLst>
              </a:rPr>
              <a:t>Язык эвенков Амурской области различается между собой тремя говорами: </a:t>
            </a:r>
            <a:r>
              <a:rPr lang="ru-RU" sz="1600" dirty="0" err="1">
                <a:ln w="0"/>
                <a:solidFill>
                  <a:schemeClr val="accent1"/>
                </a:solidFill>
                <a:effectLst>
                  <a:outerShdw blurRad="38100" dist="25400" dir="5400000" algn="ctr" rotWithShape="0">
                    <a:srgbClr val="6E747A">
                      <a:alpha val="43000"/>
                    </a:srgbClr>
                  </a:outerShdw>
                </a:effectLst>
              </a:rPr>
              <a:t>зейский</a:t>
            </a:r>
            <a:r>
              <a:rPr lang="ru-RU" sz="1600" dirty="0">
                <a:ln w="0"/>
                <a:solidFill>
                  <a:schemeClr val="accent1"/>
                </a:solidFill>
                <a:effectLst>
                  <a:outerShdw blurRad="38100" dist="25400" dir="5400000" algn="ctr" rotWithShape="0">
                    <a:srgbClr val="6E747A">
                      <a:alpha val="43000"/>
                    </a:srgbClr>
                  </a:outerShdw>
                </a:effectLst>
              </a:rPr>
              <a:t> говор – эвенки села Бомнак, </a:t>
            </a:r>
            <a:r>
              <a:rPr lang="ru-RU" sz="1600" dirty="0" err="1">
                <a:ln w="0"/>
                <a:solidFill>
                  <a:schemeClr val="accent1"/>
                </a:solidFill>
                <a:effectLst>
                  <a:outerShdw blurRad="38100" dist="25400" dir="5400000" algn="ctr" rotWithShape="0">
                    <a:srgbClr val="6E747A">
                      <a:alpha val="43000"/>
                    </a:srgbClr>
                  </a:outerShdw>
                </a:effectLst>
              </a:rPr>
              <a:t>тындинский</a:t>
            </a:r>
            <a:r>
              <a:rPr lang="ru-RU" sz="1600" dirty="0">
                <a:ln w="0"/>
                <a:solidFill>
                  <a:schemeClr val="accent1"/>
                </a:solidFill>
                <a:effectLst>
                  <a:outerShdw blurRad="38100" dist="25400" dir="5400000" algn="ctr" rotWithShape="0">
                    <a:srgbClr val="6E747A">
                      <a:alpha val="43000"/>
                    </a:srgbClr>
                  </a:outerShdw>
                </a:effectLst>
              </a:rPr>
              <a:t> говор – эвенки сёл </a:t>
            </a:r>
            <a:r>
              <a:rPr lang="ru-RU" sz="1600" dirty="0" err="1">
                <a:ln w="0"/>
                <a:solidFill>
                  <a:schemeClr val="accent1"/>
                </a:solidFill>
                <a:effectLst>
                  <a:outerShdw blurRad="38100" dist="25400" dir="5400000" algn="ctr" rotWithShape="0">
                    <a:srgbClr val="6E747A">
                      <a:alpha val="43000"/>
                    </a:srgbClr>
                  </a:outerShdw>
                </a:effectLst>
              </a:rPr>
              <a:t>Усть-Уркима</a:t>
            </a:r>
            <a:r>
              <a:rPr lang="ru-RU" sz="1600" dirty="0">
                <a:ln w="0"/>
                <a:solidFill>
                  <a:schemeClr val="accent1"/>
                </a:solidFill>
                <a:effectLst>
                  <a:outerShdw blurRad="38100" dist="25400" dir="5400000" algn="ctr" rotWithShape="0">
                    <a:srgbClr val="6E747A">
                      <a:alpha val="43000"/>
                    </a:srgbClr>
                  </a:outerShdw>
                </a:effectLst>
              </a:rPr>
              <a:t>, </a:t>
            </a:r>
            <a:r>
              <a:rPr lang="ru-RU" sz="1600" dirty="0" err="1">
                <a:ln w="0"/>
                <a:solidFill>
                  <a:schemeClr val="accent1"/>
                </a:solidFill>
                <a:effectLst>
                  <a:outerShdw blurRad="38100" dist="25400" dir="5400000" algn="ctr" rotWithShape="0">
                    <a:srgbClr val="6E747A">
                      <a:alpha val="43000"/>
                    </a:srgbClr>
                  </a:outerShdw>
                </a:effectLst>
              </a:rPr>
              <a:t>Усть-Нюкжа</a:t>
            </a:r>
            <a:r>
              <a:rPr lang="ru-RU" sz="1600" dirty="0">
                <a:ln w="0"/>
                <a:solidFill>
                  <a:schemeClr val="accent1"/>
                </a:solidFill>
                <a:effectLst>
                  <a:outerShdw blurRad="38100" dist="25400" dir="5400000" algn="ctr" rotWithShape="0">
                    <a:srgbClr val="6E747A">
                      <a:alpha val="43000"/>
                    </a:srgbClr>
                  </a:outerShdw>
                </a:effectLst>
              </a:rPr>
              <a:t>, Первомайское, </a:t>
            </a:r>
            <a:r>
              <a:rPr lang="ru-RU" sz="1600" dirty="0" err="1">
                <a:ln w="0"/>
                <a:solidFill>
                  <a:schemeClr val="accent1"/>
                </a:solidFill>
                <a:effectLst>
                  <a:outerShdw blurRad="38100" dist="25400" dir="5400000" algn="ctr" rotWithShape="0">
                    <a:srgbClr val="6E747A">
                      <a:alpha val="43000"/>
                    </a:srgbClr>
                  </a:outerShdw>
                </a:effectLst>
              </a:rPr>
              <a:t>Селемджинский</a:t>
            </a:r>
            <a:r>
              <a:rPr lang="ru-RU" sz="1600" dirty="0">
                <a:ln w="0"/>
                <a:solidFill>
                  <a:schemeClr val="accent1"/>
                </a:solidFill>
                <a:effectLst>
                  <a:outerShdw blurRad="38100" dist="25400" dir="5400000" algn="ctr" rotWithShape="0">
                    <a:srgbClr val="6E747A">
                      <a:alpha val="43000"/>
                    </a:srgbClr>
                  </a:outerShdw>
                </a:effectLst>
              </a:rPr>
              <a:t> говор – эвенки села Ивановское. </a:t>
            </a:r>
            <a:endParaRPr lang="ru-RU" sz="1800" dirty="0">
              <a:ln w="0"/>
              <a:solidFill>
                <a:schemeClr val="accent1"/>
              </a:solidFill>
              <a:effectLst>
                <a:outerShdw blurRad="38100" dist="25400" dir="5400000" algn="ctr" rotWithShape="0">
                  <a:srgbClr val="6E747A">
                    <a:alpha val="43000"/>
                  </a:srgbClr>
                </a:outerShdw>
              </a:effectLst>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8285" y="244981"/>
            <a:ext cx="3773715" cy="2830286"/>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2776" y="3191691"/>
            <a:ext cx="3779520" cy="2834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689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9863" y="1602377"/>
            <a:ext cx="10171611"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260774" y="1009201"/>
            <a:ext cx="4794446" cy="5339348"/>
          </a:xfrm>
        </p:spPr>
        <p:txBody>
          <a:bodyPr>
            <a:normAutofit fontScale="85000" lnSpcReduction="10000"/>
          </a:bodyPr>
          <a:lstStyle/>
          <a:p>
            <a:pPr marL="0" indent="0">
              <a:buNone/>
            </a:pPr>
            <a:r>
              <a:rPr lang="ru-RU" sz="2400" dirty="0" smtClean="0">
                <a:ln w="0"/>
                <a:solidFill>
                  <a:schemeClr val="accent1"/>
                </a:solidFill>
                <a:effectLst>
                  <a:outerShdw blurRad="38100" dist="25400" dir="5400000" algn="ctr" rotWithShape="0">
                    <a:srgbClr val="6E747A">
                      <a:alpha val="43000"/>
                    </a:srgbClr>
                  </a:outerShdw>
                </a:effectLst>
              </a:rPr>
              <a:t>В </a:t>
            </a:r>
            <a:r>
              <a:rPr lang="ru-RU" sz="2400" dirty="0">
                <a:ln w="0"/>
                <a:solidFill>
                  <a:schemeClr val="accent1"/>
                </a:solidFill>
                <a:effectLst>
                  <a:outerShdw blurRad="38100" dist="25400" dir="5400000" algn="ctr" rotWithShape="0">
                    <a:srgbClr val="6E747A">
                      <a:alpha val="43000"/>
                    </a:srgbClr>
                  </a:outerShdw>
                </a:effectLst>
              </a:rPr>
              <a:t>1974 году, с началом строительства Байкало-Амурской магистрали,  Тында,  расположенная на пересечении «малого» и «большого» БАМа и имеющая выход к Транссибирской  магистрали,  оказалась в центре  всенародной стройки и сразу была признана столицей  БАМа.</a:t>
            </a:r>
          </a:p>
          <a:p>
            <a:pPr marL="0" indent="0">
              <a:buNone/>
            </a:pPr>
            <a:r>
              <a:rPr lang="ru-RU" sz="2400" dirty="0">
                <a:ln w="0"/>
                <a:solidFill>
                  <a:schemeClr val="accent1"/>
                </a:solidFill>
                <a:effectLst>
                  <a:outerShdw blurRad="38100" dist="25400" dir="5400000" algn="ctr" rotWithShape="0">
                    <a:srgbClr val="6E747A">
                      <a:alpha val="43000"/>
                    </a:srgbClr>
                  </a:outerShdw>
                </a:effectLst>
              </a:rPr>
              <a:t>          Строительство Байкало-Амурской магистрали сплотило представителей более 70 национальностей. Создавались интернациональные семьи. Город приобрел уникальный  позитивный  опыт  в  области  межкультурного  общения  и межнационального взаимодействия. </a:t>
            </a:r>
          </a:p>
          <a:p>
            <a:pPr marL="0" indent="0">
              <a:buNone/>
            </a:pPr>
            <a:r>
              <a:rPr lang="ru-RU" sz="2400" dirty="0">
                <a:ln w="0"/>
                <a:solidFill>
                  <a:schemeClr val="accent1"/>
                </a:solidFill>
                <a:effectLst>
                  <a:outerShdw blurRad="38100" dist="25400" dir="5400000" algn="ctr" rotWithShape="0">
                    <a:srgbClr val="6E747A">
                      <a:alpha val="43000"/>
                    </a:srgbClr>
                  </a:outerShdw>
                </a:effectLst>
              </a:rPr>
              <a:t>          По  данным  Всероссийской  переписи  населения  2010  года в  Тынде проживают представители более 60 национальностей, из них: большинство </a:t>
            </a:r>
            <a:r>
              <a:rPr lang="ru-RU" sz="2400" dirty="0" smtClean="0">
                <a:ln w="0"/>
                <a:solidFill>
                  <a:schemeClr val="accent1"/>
                </a:solidFill>
                <a:effectLst>
                  <a:outerShdw blurRad="38100" dist="25400" dir="5400000" algn="ctr" rotWithShape="0">
                    <a:srgbClr val="6E747A">
                      <a:alpha val="43000"/>
                    </a:srgbClr>
                  </a:outerShdw>
                </a:effectLst>
              </a:rPr>
              <a:t>– русские – 29616  </a:t>
            </a:r>
            <a:r>
              <a:rPr lang="ru-RU" sz="2400" dirty="0">
                <a:ln w="0"/>
                <a:solidFill>
                  <a:schemeClr val="accent1"/>
                </a:solidFill>
                <a:effectLst>
                  <a:outerShdw blurRad="38100" dist="25400" dir="5400000" algn="ctr" rotWithShape="0">
                    <a:srgbClr val="6E747A">
                      <a:alpha val="43000"/>
                    </a:srgbClr>
                  </a:outerShdw>
                </a:effectLst>
              </a:rPr>
              <a:t>человек; украинцы </a:t>
            </a:r>
            <a:r>
              <a:rPr lang="ru-RU" sz="2400" dirty="0" smtClean="0">
                <a:ln w="0"/>
                <a:solidFill>
                  <a:schemeClr val="accent1"/>
                </a:solidFill>
                <a:effectLst>
                  <a:outerShdw blurRad="38100" dist="25400" dir="5400000" algn="ctr" rotWithShape="0">
                    <a:srgbClr val="6E747A">
                      <a:alpha val="43000"/>
                    </a:srgbClr>
                  </a:outerShdw>
                </a:effectLst>
              </a:rPr>
              <a:t>– 1862 </a:t>
            </a:r>
            <a:r>
              <a:rPr lang="ru-RU" sz="2400" dirty="0">
                <a:ln w="0"/>
                <a:solidFill>
                  <a:schemeClr val="accent1"/>
                </a:solidFill>
                <a:effectLst>
                  <a:outerShdw blurRad="38100" dist="25400" dir="5400000" algn="ctr" rotWithShape="0">
                    <a:srgbClr val="6E747A">
                      <a:alpha val="43000"/>
                    </a:srgbClr>
                  </a:outerShdw>
                </a:effectLst>
              </a:rPr>
              <a:t>человек; азербайджанцы </a:t>
            </a:r>
            <a:r>
              <a:rPr lang="ru-RU" sz="2400" dirty="0" smtClean="0">
                <a:ln w="0"/>
                <a:solidFill>
                  <a:schemeClr val="accent1"/>
                </a:solidFill>
                <a:effectLst>
                  <a:outerShdw blurRad="38100" dist="25400" dir="5400000" algn="ctr" rotWithShape="0">
                    <a:srgbClr val="6E747A">
                      <a:alpha val="43000"/>
                    </a:srgbClr>
                  </a:outerShdw>
                </a:effectLst>
              </a:rPr>
              <a:t>– 480 </a:t>
            </a:r>
            <a:r>
              <a:rPr lang="ru-RU" sz="2400" dirty="0">
                <a:ln w="0"/>
                <a:solidFill>
                  <a:schemeClr val="accent1"/>
                </a:solidFill>
                <a:effectLst>
                  <a:outerShdw blurRad="38100" dist="25400" dir="5400000" algn="ctr" rotWithShape="0">
                    <a:srgbClr val="6E747A">
                      <a:alpha val="43000"/>
                    </a:srgbClr>
                  </a:outerShdw>
                </a:effectLst>
              </a:rPr>
              <a:t>человек.</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220" y="1023447"/>
            <a:ext cx="7136780" cy="4754880"/>
          </a:xfrm>
          <a:prstGeom prst="rect">
            <a:avLst/>
          </a:prstGeom>
          <a:ln>
            <a:noFill/>
          </a:ln>
          <a:effectLst>
            <a:outerShdw blurRad="292100" dist="139700" dir="2700000" algn="tl" rotWithShape="0">
              <a:srgbClr val="333333">
                <a:alpha val="65000"/>
              </a:srgbClr>
            </a:outerShdw>
          </a:effectLst>
        </p:spPr>
      </p:pic>
      <p:sp>
        <p:nvSpPr>
          <p:cNvPr id="8" name="Объект 2"/>
          <p:cNvSpPr txBox="1">
            <a:spLocks/>
          </p:cNvSpPr>
          <p:nvPr/>
        </p:nvSpPr>
        <p:spPr>
          <a:xfrm>
            <a:off x="0" y="218898"/>
            <a:ext cx="12004762" cy="18592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sz="2200" b="1" dirty="0">
                <a:ln w="9525">
                  <a:solidFill>
                    <a:schemeClr val="accent2"/>
                  </a:solidFill>
                  <a:prstDash val="solid"/>
                </a:ln>
                <a:solidFill>
                  <a:srgbClr val="E99C11"/>
                </a:solidFill>
              </a:rPr>
              <a:t>Тында - самый северный город Амурской области. На  1  января  2020  года  численность  населения города составляет  33177  человек.</a:t>
            </a:r>
            <a:endParaRPr lang="ru-RU" sz="2400" b="1" dirty="0" smtClean="0">
              <a:ln w="9525">
                <a:solidFill>
                  <a:schemeClr val="accent2"/>
                </a:solidFill>
                <a:prstDash val="solid"/>
              </a:ln>
              <a:solidFill>
                <a:srgbClr val="E99C11"/>
              </a:solidFill>
            </a:endParaRPr>
          </a:p>
        </p:txBody>
      </p:sp>
    </p:spTree>
    <p:extLst>
      <p:ext uri="{BB962C8B-B14F-4D97-AF65-F5344CB8AC3E}">
        <p14:creationId xmlns:p14="http://schemas.microsoft.com/office/powerpoint/2010/main" val="3559029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87086" y="60960"/>
            <a:ext cx="8264434" cy="5416731"/>
          </a:xfrm>
        </p:spPr>
        <p:txBody>
          <a:bodyPr>
            <a:noAutofit/>
          </a:bodyPr>
          <a:lstStyle/>
          <a:p>
            <a:pPr algn="just"/>
            <a:r>
              <a:rPr lang="ru-RU" sz="1600" dirty="0">
                <a:ln w="0"/>
                <a:solidFill>
                  <a:schemeClr val="accent1"/>
                </a:solidFill>
                <a:effectLst>
                  <a:outerShdw blurRad="38100" dist="25400" dir="5400000" algn="ctr" rotWithShape="0">
                    <a:srgbClr val="6E747A">
                      <a:alpha val="43000"/>
                    </a:srgbClr>
                  </a:outerShdw>
                </a:effectLst>
              </a:rPr>
              <a:t> </a:t>
            </a:r>
            <a:r>
              <a:rPr lang="ru-RU" sz="1600" dirty="0">
                <a:ln w="0"/>
                <a:solidFill>
                  <a:schemeClr val="accent1"/>
                </a:solidFill>
                <a:effectLst>
                  <a:outerShdw blurRad="38100" dist="25400" dir="5400000" algn="ctr" rotWithShape="0">
                    <a:srgbClr val="6E747A">
                      <a:alpha val="43000"/>
                    </a:srgbClr>
                  </a:outerShdw>
                </a:effectLst>
              </a:rPr>
              <a:t>Эвенкийская письменность была создана в 1931 году на основе латинского, а с 1937 года – на основе русского алфавита. Во всех пяти эвенкийских сельских школах ведётся преподавание родного языка с 1-го по 9-й классы как отдельного предмета. </a:t>
            </a:r>
          </a:p>
          <a:p>
            <a:pPr algn="just"/>
            <a:r>
              <a:rPr lang="ru-RU" sz="1600" dirty="0">
                <a:ln w="0"/>
                <a:solidFill>
                  <a:schemeClr val="accent1"/>
                </a:solidFill>
                <a:effectLst>
                  <a:outerShdw blurRad="38100" dist="25400" dir="5400000" algn="ctr" rotWithShape="0">
                    <a:srgbClr val="6E747A">
                      <a:alpha val="43000"/>
                    </a:srgbClr>
                  </a:outerShdw>
                </a:effectLst>
              </a:rPr>
              <a:t>В эвенкийском фольклоре самым распространённым видом жанра являются сказки, где главными героями выступают животные. Содержание сказок нравоучительное: в них высмеиваются зло, скупость, подхалимство, торжествуют добро и справедливость. </a:t>
            </a:r>
          </a:p>
          <a:p>
            <a:pPr algn="just"/>
            <a:r>
              <a:rPr lang="ru-RU" sz="1600" dirty="0">
                <a:ln w="0"/>
                <a:solidFill>
                  <a:schemeClr val="accent1"/>
                </a:solidFill>
                <a:effectLst>
                  <a:outerShdw blurRad="38100" dist="25400" dir="5400000" algn="ctr" rotWithShape="0">
                    <a:srgbClr val="6E747A">
                      <a:alpha val="43000"/>
                    </a:srgbClr>
                  </a:outerShdw>
                </a:effectLst>
              </a:rPr>
              <a:t>Охотничий промысел с древних времен является основой хозяйства эвенков, меньшую роль играет рыболовство. Важное значение для эвенка имеет олень: он кормит, согревает, перевозит кочевников. Для детей олень – настоящий друг. </a:t>
            </a:r>
            <a:r>
              <a:rPr lang="ru-RU" sz="1600" dirty="0" smtClean="0">
                <a:ln w="0"/>
                <a:solidFill>
                  <a:schemeClr val="accent1"/>
                </a:solidFill>
                <a:effectLst>
                  <a:outerShdw blurRad="38100" dist="25400" dir="5400000" algn="ctr" rotWithShape="0">
                    <a:srgbClr val="6E747A">
                      <a:alpha val="43000"/>
                    </a:srgbClr>
                  </a:outerShdw>
                </a:effectLst>
              </a:rPr>
              <a:t>Эвенки </a:t>
            </a:r>
            <a:r>
              <a:rPr lang="ru-RU" sz="1600" dirty="0">
                <a:ln w="0"/>
                <a:solidFill>
                  <a:schemeClr val="accent1"/>
                </a:solidFill>
                <a:effectLst>
                  <a:outerShdw blurRad="38100" dist="25400" dir="5400000" algn="ctr" rotWithShape="0">
                    <a:srgbClr val="6E747A">
                      <a:alpha val="43000"/>
                    </a:srgbClr>
                  </a:outerShdw>
                </a:effectLst>
              </a:rPr>
              <a:t>всегда славились манерой одеваться (русские учёные-этнографы называли их «аристократами тайги»). Основная особенность эвенкийского костюма – его </a:t>
            </a:r>
            <a:r>
              <a:rPr lang="ru-RU" sz="1600" dirty="0" err="1">
                <a:ln w="0"/>
                <a:solidFill>
                  <a:schemeClr val="accent1"/>
                </a:solidFill>
                <a:effectLst>
                  <a:outerShdw blurRad="38100" dist="25400" dir="5400000" algn="ctr" rotWithShape="0">
                    <a:srgbClr val="6E747A">
                      <a:alpha val="43000"/>
                    </a:srgbClr>
                  </a:outerShdw>
                </a:effectLst>
              </a:rPr>
              <a:t>составность</a:t>
            </a:r>
            <a:r>
              <a:rPr lang="ru-RU" sz="1600" dirty="0">
                <a:ln w="0"/>
                <a:solidFill>
                  <a:schemeClr val="accent1"/>
                </a:solidFill>
                <a:effectLst>
                  <a:outerShdw blurRad="38100" dist="25400" dir="5400000" algn="ctr" rotWithShape="0">
                    <a:srgbClr val="6E747A">
                      <a:alpha val="43000"/>
                    </a:srgbClr>
                  </a:outerShdw>
                </a:effectLst>
              </a:rPr>
              <a:t>: не сходящийся на груди кафтан; нагрудник, подвешенный на шею; </a:t>
            </a:r>
            <a:r>
              <a:rPr lang="ru-RU" sz="1600" dirty="0" err="1">
                <a:ln w="0"/>
                <a:solidFill>
                  <a:schemeClr val="accent1"/>
                </a:solidFill>
                <a:effectLst>
                  <a:outerShdw blurRad="38100" dist="25400" dir="5400000" algn="ctr" rotWithShape="0">
                    <a:srgbClr val="6E747A">
                      <a:alpha val="43000"/>
                    </a:srgbClr>
                  </a:outerShdw>
                </a:effectLst>
              </a:rPr>
              <a:t>натазник</a:t>
            </a:r>
            <a:r>
              <a:rPr lang="ru-RU" sz="1600" dirty="0">
                <a:ln w="0"/>
                <a:solidFill>
                  <a:schemeClr val="accent1"/>
                </a:solidFill>
                <a:effectLst>
                  <a:outerShdw blurRad="38100" dist="25400" dir="5400000" algn="ctr" rotWithShape="0">
                    <a:srgbClr val="6E747A">
                      <a:alpha val="43000"/>
                    </a:srgbClr>
                  </a:outerShdw>
                </a:effectLst>
              </a:rPr>
              <a:t>, ноговицы и унты. Костюм со вкусом украшался и был удобен в использовании -  легкая, не стеснявшая движений одежда, не допускавшая, чтобы охотник вспотел во время быстрой ходьбы и бега. Эвенкийская одежда шилась из меха, </a:t>
            </a:r>
            <a:r>
              <a:rPr lang="ru-RU" sz="1600" dirty="0" err="1">
                <a:ln w="0"/>
                <a:solidFill>
                  <a:schemeClr val="accent1"/>
                </a:solidFill>
                <a:effectLst>
                  <a:outerShdw blurRad="38100" dist="25400" dir="5400000" algn="ctr" rotWithShape="0">
                    <a:srgbClr val="6E747A">
                      <a:alpha val="43000"/>
                    </a:srgbClr>
                  </a:outerShdw>
                </a:effectLst>
              </a:rPr>
              <a:t>ровдуги</a:t>
            </a:r>
            <a:r>
              <a:rPr lang="ru-RU" sz="1600" dirty="0">
                <a:ln w="0"/>
                <a:solidFill>
                  <a:schemeClr val="accent1"/>
                </a:solidFill>
                <a:effectLst>
                  <a:outerShdw blurRad="38100" dist="25400" dir="5400000" algn="ctr" rotWithShape="0">
                    <a:srgbClr val="6E747A">
                      <a:alpha val="43000"/>
                    </a:srgbClr>
                  </a:outerShdw>
                </a:effectLst>
              </a:rPr>
              <a:t> (замши) или сукна. Позже стали носить летнюю одежду из байки, сатина или ситца.  Наиболее популярные цвета у таёжников — желтый, красный, черный, синий, белый. Долгий путь кочевника, его зоркие наблюдения за окружающей природой – вот что «зашифровано» в узорах коренных жителей Сибири.  У эвенков, как и у многих народов Севера, орнамент служил оберегом: он защищал их от злых духов.</a:t>
            </a:r>
          </a:p>
          <a:p>
            <a:pPr algn="just"/>
            <a:r>
              <a:rPr lang="ru-RU" sz="1600" dirty="0">
                <a:ln w="0"/>
                <a:solidFill>
                  <a:schemeClr val="accent1"/>
                </a:solidFill>
                <a:effectLst>
                  <a:outerShdw blurRad="38100" dist="25400" dir="5400000" algn="ctr" rotWithShape="0">
                    <a:srgbClr val="6E747A">
                      <a:alpha val="43000"/>
                    </a:srgbClr>
                  </a:outerShdw>
                </a:effectLst>
              </a:rPr>
              <a:t>Древняя религия эвенков – шаманизм. В XVII веке, с приходом русских первопроходцев в Сибирь, стало распространяться православие. Но традиции предков до сих пор сопровождают жизнь этого кочевого народа.</a:t>
            </a:r>
          </a:p>
          <a:p>
            <a:pPr algn="just"/>
            <a:r>
              <a:rPr lang="ru-RU" sz="1600" dirty="0" smtClean="0">
                <a:ln w="0"/>
                <a:solidFill>
                  <a:schemeClr val="accent1"/>
                </a:solidFill>
                <a:effectLst>
                  <a:outerShdw blurRad="38100" dist="25400" dir="5400000" algn="ctr" rotWithShape="0">
                    <a:srgbClr val="6E747A">
                      <a:alpha val="43000"/>
                    </a:srgbClr>
                  </a:outerShdw>
                </a:effectLst>
              </a:rPr>
              <a:t>В </a:t>
            </a:r>
            <a:r>
              <a:rPr lang="ru-RU" sz="1600" dirty="0">
                <a:ln w="0"/>
                <a:solidFill>
                  <a:schemeClr val="accent1"/>
                </a:solidFill>
                <a:effectLst>
                  <a:outerShdw blurRad="38100" dist="25400" dir="5400000" algn="ctr" rotWithShape="0">
                    <a:srgbClr val="6E747A">
                      <a:alpha val="43000"/>
                    </a:srgbClr>
                  </a:outerShdw>
                </a:effectLst>
              </a:rPr>
              <a:t>2019 году зал «Этнография» посетили 2306 человек (из них детей – 1578 чел.). Экскурсия по залу обязательно включалась в маршрут по музею – проведено 338 обзорных экскурсий и музейных мероприятий.</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4730" y="206827"/>
            <a:ext cx="3683727" cy="276279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4730" y="3110102"/>
            <a:ext cx="3683727" cy="2762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3657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87086" y="60960"/>
            <a:ext cx="8107680" cy="6261463"/>
          </a:xfrm>
        </p:spPr>
        <p:txBody>
          <a:bodyPr>
            <a:noAutofit/>
          </a:bodyPr>
          <a:lstStyle/>
          <a:p>
            <a:pPr algn="just"/>
            <a:r>
              <a:rPr lang="ru-RU" sz="1600" dirty="0">
                <a:ln w="0"/>
                <a:solidFill>
                  <a:schemeClr val="accent1"/>
                </a:solidFill>
                <a:effectLst>
                  <a:outerShdw blurRad="38100" dist="25400" dir="5400000" algn="ctr" rotWithShape="0">
                    <a:srgbClr val="6E747A">
                      <a:alpha val="43000"/>
                    </a:srgbClr>
                  </a:outerShdw>
                </a:effectLst>
              </a:rPr>
              <a:t> </a:t>
            </a:r>
            <a:r>
              <a:rPr lang="ru-RU" sz="1800" b="1" dirty="0">
                <a:ln w="0"/>
                <a:solidFill>
                  <a:schemeClr val="accent1"/>
                </a:solidFill>
                <a:effectLst>
                  <a:outerShdw blurRad="38100" dist="25400" dir="5400000" algn="ctr" rotWithShape="0">
                    <a:srgbClr val="6E747A">
                      <a:alpha val="43000"/>
                    </a:srgbClr>
                  </a:outerShdw>
                </a:effectLst>
              </a:rPr>
              <a:t>Музейный урок «Традиции и обычаи эвенков»</a:t>
            </a:r>
          </a:p>
          <a:p>
            <a:pPr algn="just"/>
            <a:r>
              <a:rPr lang="ru-RU" sz="1800" dirty="0">
                <a:ln w="0"/>
                <a:solidFill>
                  <a:schemeClr val="accent1"/>
                </a:solidFill>
                <a:effectLst>
                  <a:outerShdw blurRad="38100" dist="25400" dir="5400000" algn="ctr" rotWithShape="0">
                    <a:srgbClr val="6E747A">
                      <a:alpha val="43000"/>
                    </a:srgbClr>
                  </a:outerShdw>
                </a:effectLst>
              </a:rPr>
              <a:t>Эвенки – один из самых древних коренных народов Восточной Сибири. Их самобытные легенды о тайне зарождения жизни на Земле, традиции, семейный уклад, быт представлены в экспозиции зала «Этнография» Музея истории БАМа. </a:t>
            </a:r>
          </a:p>
          <a:p>
            <a:pPr algn="just"/>
            <a:r>
              <a:rPr lang="ru-RU" sz="1800" dirty="0">
                <a:ln w="0"/>
                <a:solidFill>
                  <a:schemeClr val="accent1"/>
                </a:solidFill>
                <a:effectLst>
                  <a:outerShdw blurRad="38100" dist="25400" dir="5400000" algn="ctr" rotWithShape="0">
                    <a:srgbClr val="6E747A">
                      <a:alpha val="43000"/>
                    </a:srgbClr>
                  </a:outerShdw>
                </a:effectLst>
              </a:rPr>
              <a:t>Сами эвенки именуют себя «орочонами», что в переводе означает «человек, владеющий оленем». А еще эвенков называют «следопытами таежных троп». Они – великолепные охотники, способные поразить цель на большом расстоянии. Но к природе у эвенков особое отношение - уважительное. Они считают ее живой, населенной духами, поэтому твердо знают меру:  берут от природы только то, что необходимо для выживания. Язык эвенков - точный и поэтичный. Они говорят, что «живут под Полярной звездой». Вот такой народ населяет территорию нашей страны от Енисея до Камчатки, от Северного Ледовитого океана и до границы с  Китаем.</a:t>
            </a:r>
          </a:p>
          <a:p>
            <a:pPr algn="just"/>
            <a:r>
              <a:rPr lang="ru-RU" sz="1800" dirty="0">
                <a:ln w="0"/>
                <a:solidFill>
                  <a:schemeClr val="accent1"/>
                </a:solidFill>
                <a:effectLst>
                  <a:outerShdw blurRad="38100" dist="25400" dir="5400000" algn="ctr" rotWithShape="0">
                    <a:srgbClr val="6E747A">
                      <a:alpha val="43000"/>
                    </a:srgbClr>
                  </a:outerShdw>
                </a:effectLst>
              </a:rPr>
              <a:t>На музейных занятиях школьники получают ответ на вопрос: «Кто  такие эвенки?». Дети узнают, что означает слово «кочевать»; почему летом эвенки не охотятся; что такое ягель; как выглядит чум? Ребята отгадывают загадки эвенкийского народа, слушают звучание </a:t>
            </a:r>
            <a:r>
              <a:rPr lang="ru-RU" sz="1800" dirty="0" err="1">
                <a:ln w="0"/>
                <a:solidFill>
                  <a:schemeClr val="accent1"/>
                </a:solidFill>
                <a:effectLst>
                  <a:outerShdw blurRad="38100" dist="25400" dir="5400000" algn="ctr" rotWithShape="0">
                    <a:srgbClr val="6E747A">
                      <a:alpha val="43000"/>
                    </a:srgbClr>
                  </a:outerShdw>
                </a:effectLst>
              </a:rPr>
              <a:t>хомуса</a:t>
            </a:r>
            <a:r>
              <a:rPr lang="ru-RU" sz="1800" dirty="0">
                <a:ln w="0"/>
                <a:solidFill>
                  <a:schemeClr val="accent1"/>
                </a:solidFill>
                <a:effectLst>
                  <a:outerShdw blurRad="38100" dist="25400" dir="5400000" algn="ctr" rotWithShape="0">
                    <a:srgbClr val="6E747A">
                      <a:alpha val="43000"/>
                    </a:srgbClr>
                  </a:outerShdw>
                </a:effectLst>
              </a:rPr>
              <a:t>, смотрят мультфильм – эвенкийскую сказку. </a:t>
            </a:r>
          </a:p>
          <a:p>
            <a:pPr algn="just"/>
            <a:r>
              <a:rPr lang="ru-RU" sz="1800" dirty="0">
                <a:ln w="0"/>
                <a:solidFill>
                  <a:schemeClr val="accent1"/>
                </a:solidFill>
                <a:effectLst>
                  <a:outerShdw blurRad="38100" dist="25400" dir="5400000" algn="ctr" rotWithShape="0">
                    <a:srgbClr val="6E747A">
                      <a:alpha val="43000"/>
                    </a:srgbClr>
                  </a:outerShdw>
                </a:effectLst>
              </a:rPr>
              <a:t>Мы живем в России, и каждый уголок нашей страны прекрасен и хранит много удивительного. Цель музейного мероприятия: донести до подрастающего поколения знания о жизни коренного населения родного края, мотивировать интерес к этнографии, к истории и культуре многонациональной Родины.</a:t>
            </a:r>
          </a:p>
          <a:p>
            <a:pPr algn="just"/>
            <a:endParaRPr lang="ru-RU" sz="1600" dirty="0">
              <a:ln w="0"/>
              <a:solidFill>
                <a:schemeClr val="accent1"/>
              </a:solidFill>
              <a:effectLst>
                <a:outerShdw blurRad="38100" dist="25400" dir="5400000" algn="ctr" rotWithShape="0">
                  <a:srgbClr val="6E747A">
                    <a:alpha val="43000"/>
                  </a:srgbClr>
                </a:outerShdw>
              </a:effectLst>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812" y="255866"/>
            <a:ext cx="3744686" cy="280851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2810" y="3191691"/>
            <a:ext cx="3744687" cy="2808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0161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5381897" y="66329"/>
            <a:ext cx="6592389" cy="6343179"/>
          </a:xfrm>
        </p:spPr>
        <p:txBody>
          <a:bodyPr>
            <a:normAutofit fontScale="92500" lnSpcReduction="10000"/>
          </a:bodyPr>
          <a:lstStyle/>
          <a:p>
            <a:pPr algn="just"/>
            <a:r>
              <a:rPr lang="ru-RU" dirty="0">
                <a:ln w="0"/>
                <a:solidFill>
                  <a:schemeClr val="accent1"/>
                </a:solidFill>
                <a:effectLst>
                  <a:outerShdw blurRad="38100" dist="25400" dir="5400000" algn="ctr" rotWithShape="0">
                    <a:srgbClr val="6E747A">
                      <a:alpha val="43000"/>
                    </a:srgbClr>
                  </a:outerShdw>
                </a:effectLst>
              </a:rPr>
              <a:t> На территории муниципального образования город Тында осуществляют свою деятельность пять зарегистрированных религиозных организаций: </a:t>
            </a:r>
          </a:p>
          <a:p>
            <a:pPr algn="just"/>
            <a:r>
              <a:rPr lang="ru-RU" dirty="0">
                <a:ln w="0"/>
                <a:solidFill>
                  <a:schemeClr val="accent1"/>
                </a:solidFill>
                <a:effectLst>
                  <a:outerShdw blurRad="38100" dist="25400" dir="5400000" algn="ctr" rotWithShape="0">
                    <a:srgbClr val="6E747A">
                      <a:alpha val="43000"/>
                    </a:srgbClr>
                  </a:outerShdw>
                </a:effectLst>
              </a:rPr>
              <a:t>         - местная религиозная организация православный Приход храма Святой Троицы г. Тынды Амурской области Благовещенской Епархии Русской Православной Церкви (Московский Патриархат);</a:t>
            </a:r>
          </a:p>
          <a:p>
            <a:pPr algn="just"/>
            <a:r>
              <a:rPr lang="ru-RU" dirty="0">
                <a:ln w="0"/>
                <a:solidFill>
                  <a:schemeClr val="accent1"/>
                </a:solidFill>
                <a:effectLst>
                  <a:outerShdw blurRad="38100" dist="25400" dir="5400000" algn="ctr" rotWithShape="0">
                    <a:srgbClr val="6E747A">
                      <a:alpha val="43000"/>
                    </a:srgbClr>
                  </a:outerShdw>
                </a:effectLst>
              </a:rPr>
              <a:t>        -  православная местная религиозная организация Свято-Покровского Женского епархиального монастыря г. Тынды Амурской области Благовещенской епархии Русской Православной Церкви;</a:t>
            </a:r>
          </a:p>
          <a:p>
            <a:pPr algn="just"/>
            <a:r>
              <a:rPr lang="ru-RU" dirty="0">
                <a:ln w="0"/>
                <a:solidFill>
                  <a:schemeClr val="accent1"/>
                </a:solidFill>
                <a:effectLst>
                  <a:outerShdw blurRad="38100" dist="25400" dir="5400000" algn="ctr" rotWithShape="0">
                    <a:srgbClr val="6E747A">
                      <a:alpha val="43000"/>
                    </a:srgbClr>
                  </a:outerShdw>
                </a:effectLst>
              </a:rPr>
              <a:t>         -  религиозная организация Церковь христиан веры евангельской Новое поколение г. Тында;</a:t>
            </a:r>
          </a:p>
          <a:p>
            <a:pPr algn="just"/>
            <a:r>
              <a:rPr lang="ru-RU" dirty="0">
                <a:ln w="0"/>
                <a:solidFill>
                  <a:schemeClr val="accent1"/>
                </a:solidFill>
                <a:effectLst>
                  <a:outerShdw blurRad="38100" dist="25400" dir="5400000" algn="ctr" rotWithShape="0">
                    <a:srgbClr val="6E747A">
                      <a:alpha val="43000"/>
                    </a:srgbClr>
                  </a:outerShdw>
                </a:effectLst>
              </a:rPr>
              <a:t>        - религиозная организация общины </a:t>
            </a:r>
            <a:r>
              <a:rPr lang="ru-RU" dirty="0" err="1">
                <a:ln w="0"/>
                <a:solidFill>
                  <a:schemeClr val="accent1"/>
                </a:solidFill>
                <a:effectLst>
                  <a:outerShdw blurRad="38100" dist="25400" dir="5400000" algn="ctr" rotWithShape="0">
                    <a:srgbClr val="6E747A">
                      <a:alpha val="43000"/>
                    </a:srgbClr>
                  </a:outerShdw>
                </a:effectLst>
              </a:rPr>
              <a:t>г.Тында</a:t>
            </a:r>
            <a:r>
              <a:rPr lang="ru-RU" dirty="0">
                <a:ln w="0"/>
                <a:solidFill>
                  <a:schemeClr val="accent1"/>
                </a:solidFill>
                <a:effectLst>
                  <a:outerShdw blurRad="38100" dist="25400" dir="5400000" algn="ctr" rotWithShape="0">
                    <a:srgbClr val="6E747A">
                      <a:alpha val="43000"/>
                    </a:srgbClr>
                  </a:outerShdw>
                </a:effectLst>
              </a:rPr>
              <a:t> Церкви Христиан Адвентистов Седьмого Дня;</a:t>
            </a:r>
          </a:p>
          <a:p>
            <a:pPr algn="just"/>
            <a:r>
              <a:rPr lang="ru-RU" dirty="0">
                <a:ln w="0"/>
                <a:solidFill>
                  <a:schemeClr val="accent1"/>
                </a:solidFill>
                <a:effectLst>
                  <a:outerShdw blurRad="38100" dist="25400" dir="5400000" algn="ctr" rotWithShape="0">
                    <a:srgbClr val="6E747A">
                      <a:alpha val="43000"/>
                    </a:srgbClr>
                  </a:outerShdw>
                </a:effectLst>
              </a:rPr>
              <a:t>        - религиозная организация Евангельская Христианская Церковь </a:t>
            </a:r>
            <a:r>
              <a:rPr lang="ru-RU" dirty="0" err="1">
                <a:ln w="0"/>
                <a:solidFill>
                  <a:schemeClr val="accent1"/>
                </a:solidFill>
                <a:effectLst>
                  <a:outerShdw blurRad="38100" dist="25400" dir="5400000" algn="ctr" rotWithShape="0">
                    <a:srgbClr val="6E747A">
                      <a:alpha val="43000"/>
                    </a:srgbClr>
                  </a:outerShdw>
                </a:effectLst>
              </a:rPr>
              <a:t>г.Тынды</a:t>
            </a:r>
            <a:r>
              <a:rPr lang="ru-RU" dirty="0">
                <a:ln w="0"/>
                <a:solidFill>
                  <a:schemeClr val="accent1"/>
                </a:solidFill>
                <a:effectLst>
                  <a:outerShdw blurRad="38100" dist="25400" dir="5400000" algn="ctr" rotWithShape="0">
                    <a:srgbClr val="6E747A">
                      <a:alpha val="43000"/>
                    </a:srgbClr>
                  </a:outerShdw>
                </a:effectLst>
              </a:rPr>
              <a:t> «Жизнь</a:t>
            </a:r>
            <a:r>
              <a:rPr lang="ru-RU" dirty="0" smtClean="0">
                <a:ln w="0"/>
                <a:solidFill>
                  <a:schemeClr val="accent1"/>
                </a:solidFill>
                <a:effectLst>
                  <a:outerShdw blurRad="38100" dist="25400" dir="5400000" algn="ctr" rotWithShape="0">
                    <a:srgbClr val="6E747A">
                      <a:alpha val="43000"/>
                    </a:srgbClr>
                  </a:outerShdw>
                </a:effectLst>
              </a:rPr>
              <a:t>».</a:t>
            </a:r>
          </a:p>
          <a:p>
            <a:pPr algn="just"/>
            <a:r>
              <a:rPr lang="ru-RU" dirty="0">
                <a:ln w="0"/>
                <a:solidFill>
                  <a:schemeClr val="accent1"/>
                </a:solidFill>
                <a:effectLst>
                  <a:outerShdw blurRad="38100" dist="25400" dir="5400000" algn="ctr" rotWithShape="0">
                    <a:srgbClr val="6E747A">
                      <a:alpha val="43000"/>
                    </a:srgbClr>
                  </a:outerShdw>
                </a:effectLst>
              </a:rPr>
              <a:t> Работает Воскресная школа Местной религиозной организации православный Приход храма Святой Троицы </a:t>
            </a:r>
            <a:r>
              <a:rPr lang="ru-RU" dirty="0" err="1">
                <a:ln w="0"/>
                <a:solidFill>
                  <a:schemeClr val="accent1"/>
                </a:solidFill>
                <a:effectLst>
                  <a:outerShdw blurRad="38100" dist="25400" dir="5400000" algn="ctr" rotWithShape="0">
                    <a:srgbClr val="6E747A">
                      <a:alpha val="43000"/>
                    </a:srgbClr>
                  </a:outerShdw>
                </a:effectLst>
              </a:rPr>
              <a:t>г.Тынды</a:t>
            </a:r>
            <a:r>
              <a:rPr lang="ru-RU" dirty="0">
                <a:ln w="0"/>
                <a:solidFill>
                  <a:schemeClr val="accent1"/>
                </a:solidFill>
                <a:effectLst>
                  <a:outerShdw blurRad="38100" dist="25400" dir="5400000" algn="ctr" rotWithShape="0">
                    <a:srgbClr val="6E747A">
                      <a:alpha val="43000"/>
                    </a:srgbClr>
                  </a:outerShdw>
                </a:effectLst>
              </a:rPr>
              <a:t> Амурской области Благовещенской Епархии Русской Православной Церкви. Действует молельный дом для мусульман. </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6609" b="5235"/>
          <a:stretch/>
        </p:blipFill>
        <p:spPr>
          <a:xfrm>
            <a:off x="140578" y="0"/>
            <a:ext cx="5024046" cy="306541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t="3864" b="2599"/>
          <a:stretch/>
        </p:blipFill>
        <p:spPr>
          <a:xfrm>
            <a:off x="141019" y="3157998"/>
            <a:ext cx="5023605" cy="3135087"/>
          </a:xfrm>
          <a:prstGeom prst="rect">
            <a:avLst/>
          </a:prstGeom>
        </p:spPr>
      </p:pic>
    </p:spTree>
    <p:extLst>
      <p:ext uri="{BB962C8B-B14F-4D97-AF65-F5344CB8AC3E}">
        <p14:creationId xmlns:p14="http://schemas.microsoft.com/office/powerpoint/2010/main" val="1194441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4249783" y="66329"/>
            <a:ext cx="7724503" cy="6343179"/>
          </a:xfrm>
        </p:spPr>
        <p:txBody>
          <a:bodyPr>
            <a:normAutofit fontScale="92500" lnSpcReduction="20000"/>
          </a:bodyPr>
          <a:lstStyle/>
          <a:p>
            <a:pPr algn="just"/>
            <a:r>
              <a:rPr lang="ru-RU" dirty="0">
                <a:ln w="0"/>
                <a:solidFill>
                  <a:schemeClr val="accent1"/>
                </a:solidFill>
                <a:effectLst>
                  <a:outerShdw blurRad="38100" dist="25400" dir="5400000" algn="ctr" rotWithShape="0">
                    <a:srgbClr val="6E747A">
                      <a:alpha val="43000"/>
                    </a:srgbClr>
                  </a:outerShdw>
                </a:effectLst>
              </a:rPr>
              <a:t>  В целях формирования мотивации к осознанному нравственному поведению, основанному на знании и уважении культурных и религиозных традиций многонационального народа России, а также к диалогу с представителями других культур и мировоззрений с 1 сентября 2012 года в образовательных организациях города учащиеся 4 классов изучают учебный курс «Основы религиозной культуры и светской этики». </a:t>
            </a:r>
          </a:p>
          <a:p>
            <a:pPr algn="just"/>
            <a:r>
              <a:rPr lang="ru-RU" dirty="0">
                <a:ln w="0"/>
                <a:solidFill>
                  <a:schemeClr val="accent1"/>
                </a:solidFill>
                <a:effectLst>
                  <a:outerShdw blurRad="38100" dist="25400" dir="5400000" algn="ctr" rotWithShape="0">
                    <a:srgbClr val="6E747A">
                      <a:alpha val="43000"/>
                    </a:srgbClr>
                  </a:outerShdw>
                </a:effectLst>
              </a:rPr>
              <a:t>        Курс ОРКСЭ включает в себя 6 модулей. Выбор модуля осуществляют родители (законные представители) в III-IV четверти 3 класса на родительских собраниях путем анкетирования. Традиционно родители выбирают 2 модуля: «Основы мировых религиозных культур» и «Основы светской этики». На изучение модуля отводится 34 часа в учебном плане. В 2019/2020 учебном году из 456 четвероклассников 204 изучают модуль «Основы мировых религиозных культур» и 252 – модуль «Основы светской этики». В рамках преподавания комплексного курса ОРКСЭ не предусматривается обучение религии (преподавание вероучения). Учебный курс  ОРКСЭ является культурологическим и направлен на развитие у школьников 10-11 лет представлений о нравственных идеалах и ценностях, составляющих основу религиозных и светских традиций многонациональной культуры России, на понимание их значения в жизни современного общества, а так же своей сопричастности к ним.</a:t>
            </a:r>
          </a:p>
          <a:p>
            <a:pPr algn="just"/>
            <a:r>
              <a:rPr lang="ru-RU" dirty="0">
                <a:ln w="0"/>
                <a:solidFill>
                  <a:schemeClr val="accent1"/>
                </a:solidFill>
                <a:effectLst>
                  <a:outerShdw blurRad="38100" dist="25400" dir="5400000" algn="ctr" rotWithShape="0">
                    <a:srgbClr val="6E747A">
                      <a:alpha val="43000"/>
                    </a:srgbClr>
                  </a:outerShdw>
                </a:effectLst>
              </a:rPr>
              <a:t>        Содержание каждого модуля ориентировано на знакомство с соответствующей культурой и религиозной или светской традициями, и не содержит критических оценок других религий  и мировоззрений.</a:t>
            </a:r>
          </a:p>
          <a:p>
            <a:pPr algn="just"/>
            <a:r>
              <a:rPr lang="ru-RU" dirty="0">
                <a:ln w="0"/>
                <a:solidFill>
                  <a:schemeClr val="accent1"/>
                </a:solidFill>
                <a:effectLst>
                  <a:outerShdw blurRad="38100" dist="25400" dir="5400000" algn="ctr" rotWithShape="0">
                    <a:srgbClr val="6E747A">
                      <a:alpha val="43000"/>
                    </a:srgbClr>
                  </a:outerShdw>
                </a:effectLst>
              </a:rPr>
              <a:t>         При преподавании курса ОРКСЭ используется </a:t>
            </a:r>
            <a:r>
              <a:rPr lang="ru-RU" dirty="0" err="1">
                <a:ln w="0"/>
                <a:solidFill>
                  <a:schemeClr val="accent1"/>
                </a:solidFill>
                <a:effectLst>
                  <a:outerShdw blurRad="38100" dist="25400" dir="5400000" algn="ctr" rotWithShape="0">
                    <a:srgbClr val="6E747A">
                      <a:alpha val="43000"/>
                    </a:srgbClr>
                  </a:outerShdw>
                </a:effectLst>
              </a:rPr>
              <a:t>безотметочная</a:t>
            </a:r>
            <a:r>
              <a:rPr lang="ru-RU" dirty="0">
                <a:ln w="0"/>
                <a:solidFill>
                  <a:schemeClr val="accent1"/>
                </a:solidFill>
                <a:effectLst>
                  <a:outerShdw blurRad="38100" dist="25400" dir="5400000" algn="ctr" rotWithShape="0">
                    <a:srgbClr val="6E747A">
                      <a:alpha val="43000"/>
                    </a:srgbClr>
                  </a:outerShdw>
                </a:effectLst>
              </a:rPr>
              <a:t> система оценки. Оценка результатов образования детей по модулям предусмотрена в основном в рамках последнего, завершающего раздела курса, в форме индивидуальных и коллективных творческих работ учащихся и их обсуждения в классе.</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48" y="487894"/>
            <a:ext cx="4125035" cy="5500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0805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4850674" y="159439"/>
            <a:ext cx="7030860" cy="6343179"/>
          </a:xfrm>
        </p:spPr>
        <p:txBody>
          <a:bodyPr>
            <a:normAutofit fontScale="92500" lnSpcReduction="10000"/>
          </a:bodyPr>
          <a:lstStyle/>
          <a:p>
            <a:pPr algn="just"/>
            <a:r>
              <a:rPr lang="ru-RU" dirty="0">
                <a:ln w="0"/>
                <a:solidFill>
                  <a:schemeClr val="accent1"/>
                </a:solidFill>
                <a:effectLst>
                  <a:outerShdw blurRad="38100" dist="25400" dir="5400000" algn="ctr" rotWithShape="0">
                    <a:srgbClr val="6E747A">
                      <a:alpha val="43000"/>
                    </a:srgbClr>
                  </a:outerShdw>
                </a:effectLst>
              </a:rPr>
              <a:t>В целях содействия в деятельности религиозных объединений,  реализующих мероприятия направленные на культурно-просветительскую и образовательную деятельность, сохранение и развитие  исторического и культурного наследия народов России в МАУК ГДК «Русь» ежегодно празднуется День славянской письменности и культуры. </a:t>
            </a:r>
            <a:endParaRPr lang="ru-RU" dirty="0" smtClean="0">
              <a:ln w="0"/>
              <a:solidFill>
                <a:schemeClr val="accent1"/>
              </a:solidFill>
              <a:effectLst>
                <a:outerShdw blurRad="38100" dist="25400" dir="5400000" algn="ctr" rotWithShape="0">
                  <a:srgbClr val="6E747A">
                    <a:alpha val="43000"/>
                  </a:srgbClr>
                </a:outerShdw>
              </a:effectLst>
            </a:endParaRPr>
          </a:p>
          <a:p>
            <a:pPr algn="just"/>
            <a:r>
              <a:rPr lang="ru-RU" dirty="0" smtClean="0">
                <a:ln w="0"/>
                <a:solidFill>
                  <a:schemeClr val="accent1"/>
                </a:solidFill>
                <a:effectLst>
                  <a:outerShdw blurRad="38100" dist="25400" dir="5400000" algn="ctr" rotWithShape="0">
                    <a:srgbClr val="6E747A">
                      <a:alpha val="43000"/>
                    </a:srgbClr>
                  </a:outerShdw>
                </a:effectLst>
              </a:rPr>
              <a:t>Цель мероприятия: </a:t>
            </a:r>
            <a:r>
              <a:rPr lang="ru-RU" dirty="0">
                <a:ln w="0"/>
                <a:solidFill>
                  <a:schemeClr val="accent1"/>
                </a:solidFill>
                <a:effectLst>
                  <a:outerShdw blurRad="38100" dist="25400" dir="5400000" algn="ctr" rotWithShape="0">
                    <a:srgbClr val="6E747A">
                      <a:alpha val="43000"/>
                    </a:srgbClr>
                  </a:outerShdw>
                </a:effectLst>
              </a:rPr>
              <a:t>Консолидация жителей города Тынды  на основе идеи духовной, языковой и культурной общности, сохранение и развитие православной культуры.</a:t>
            </a:r>
          </a:p>
          <a:p>
            <a:pPr algn="just"/>
            <a:r>
              <a:rPr lang="ru-RU" dirty="0">
                <a:ln w="0"/>
                <a:solidFill>
                  <a:schemeClr val="accent1"/>
                </a:solidFill>
                <a:effectLst>
                  <a:outerShdw blurRad="38100" dist="25400" dir="5400000" algn="ctr" rotWithShape="0">
                    <a:srgbClr val="6E747A">
                      <a:alpha val="43000"/>
                    </a:srgbClr>
                  </a:outerShdw>
                </a:effectLst>
              </a:rPr>
              <a:t>Задачи:  </a:t>
            </a:r>
          </a:p>
          <a:p>
            <a:pPr algn="just"/>
            <a:r>
              <a:rPr lang="ru-RU" dirty="0">
                <a:ln w="0"/>
                <a:solidFill>
                  <a:schemeClr val="accent1"/>
                </a:solidFill>
                <a:effectLst>
                  <a:outerShdw blurRad="38100" dist="25400" dir="5400000" algn="ctr" rotWithShape="0">
                    <a:srgbClr val="6E747A">
                      <a:alpha val="43000"/>
                    </a:srgbClr>
                  </a:outerShdw>
                </a:effectLst>
              </a:rPr>
              <a:t>  </a:t>
            </a:r>
            <a:r>
              <a:rPr lang="ru-RU" dirty="0" smtClean="0">
                <a:ln w="0"/>
                <a:solidFill>
                  <a:schemeClr val="accent1"/>
                </a:solidFill>
                <a:effectLst>
                  <a:outerShdw blurRad="38100" dist="25400" dir="5400000" algn="ctr" rotWithShape="0">
                    <a:srgbClr val="6E747A">
                      <a:alpha val="43000"/>
                    </a:srgbClr>
                  </a:outerShdw>
                </a:effectLst>
              </a:rPr>
              <a:t>-   Привлечение </a:t>
            </a:r>
            <a:r>
              <a:rPr lang="ru-RU" dirty="0">
                <a:ln w="0"/>
                <a:solidFill>
                  <a:schemeClr val="accent1"/>
                </a:solidFill>
                <a:effectLst>
                  <a:outerShdw blurRad="38100" dist="25400" dir="5400000" algn="ctr" rotWithShape="0">
                    <a:srgbClr val="6E747A">
                      <a:alpha val="43000"/>
                    </a:srgbClr>
                  </a:outerShdw>
                </a:effectLst>
              </a:rPr>
              <a:t>внимания жителей города Тынды  к истокам славянской и русской письменности, возрождение русской культурной традиции; </a:t>
            </a:r>
          </a:p>
          <a:p>
            <a:pPr algn="just"/>
            <a:r>
              <a:rPr lang="ru-RU" dirty="0">
                <a:ln w="0"/>
                <a:solidFill>
                  <a:schemeClr val="accent1"/>
                </a:solidFill>
                <a:effectLst>
                  <a:outerShdw blurRad="38100" dist="25400" dir="5400000" algn="ctr" rotWithShape="0">
                    <a:srgbClr val="6E747A">
                      <a:alpha val="43000"/>
                    </a:srgbClr>
                  </a:outerShdw>
                </a:effectLst>
              </a:rPr>
              <a:t> </a:t>
            </a:r>
            <a:r>
              <a:rPr lang="ru-RU" dirty="0" smtClean="0">
                <a:ln w="0"/>
                <a:solidFill>
                  <a:schemeClr val="accent1"/>
                </a:solidFill>
                <a:effectLst>
                  <a:outerShdw blurRad="38100" dist="25400" dir="5400000" algn="ctr" rotWithShape="0">
                    <a:srgbClr val="6E747A">
                      <a:alpha val="43000"/>
                    </a:srgbClr>
                  </a:outerShdw>
                </a:effectLst>
              </a:rPr>
              <a:t>- Формирование </a:t>
            </a:r>
            <a:r>
              <a:rPr lang="ru-RU" dirty="0">
                <a:ln w="0"/>
                <a:solidFill>
                  <a:schemeClr val="accent1"/>
                </a:solidFill>
                <a:effectLst>
                  <a:outerShdw blurRad="38100" dist="25400" dir="5400000" algn="ctr" rotWithShape="0">
                    <a:srgbClr val="6E747A">
                      <a:alpha val="43000"/>
                    </a:srgbClr>
                  </a:outerShdw>
                </a:effectLst>
              </a:rPr>
              <a:t>и развитие духовно-нравственного, гражданского и патриотического сознания детей и углубление представления о родном языке посредством изучения истории российской культуры; </a:t>
            </a:r>
          </a:p>
          <a:p>
            <a:pPr algn="just"/>
            <a:r>
              <a:rPr lang="ru-RU" dirty="0">
                <a:ln w="0"/>
                <a:solidFill>
                  <a:schemeClr val="accent1"/>
                </a:solidFill>
                <a:effectLst>
                  <a:outerShdw blurRad="38100" dist="25400" dir="5400000" algn="ctr" rotWithShape="0">
                    <a:srgbClr val="6E747A">
                      <a:alpha val="43000"/>
                    </a:srgbClr>
                  </a:outerShdw>
                </a:effectLst>
              </a:rPr>
              <a:t> </a:t>
            </a:r>
            <a:r>
              <a:rPr lang="ru-RU" dirty="0" smtClean="0">
                <a:ln w="0"/>
                <a:solidFill>
                  <a:schemeClr val="accent1"/>
                </a:solidFill>
                <a:effectLst>
                  <a:outerShdw blurRad="38100" dist="25400" dir="5400000" algn="ctr" rotWithShape="0">
                    <a:srgbClr val="6E747A">
                      <a:alpha val="43000"/>
                    </a:srgbClr>
                  </a:outerShdw>
                </a:effectLst>
              </a:rPr>
              <a:t>-   Повышение </a:t>
            </a:r>
            <a:r>
              <a:rPr lang="ru-RU" dirty="0">
                <a:ln w="0"/>
                <a:solidFill>
                  <a:schemeClr val="accent1"/>
                </a:solidFill>
                <a:effectLst>
                  <a:outerShdw blurRad="38100" dist="25400" dir="5400000" algn="ctr" rotWithShape="0">
                    <a:srgbClr val="6E747A">
                      <a:alpha val="43000"/>
                    </a:srgbClr>
                  </a:outerShdw>
                </a:effectLst>
              </a:rPr>
              <a:t>заинтересованности подрастающего поколения к изучению истории и культуры родной страны, ее языка; </a:t>
            </a:r>
          </a:p>
          <a:p>
            <a:pPr algn="just"/>
            <a:r>
              <a:rPr lang="ru-RU" dirty="0">
                <a:ln w="0"/>
                <a:solidFill>
                  <a:schemeClr val="accent1"/>
                </a:solidFill>
                <a:effectLst>
                  <a:outerShdw blurRad="38100" dist="25400" dir="5400000" algn="ctr" rotWithShape="0">
                    <a:srgbClr val="6E747A">
                      <a:alpha val="43000"/>
                    </a:srgbClr>
                  </a:outerShdw>
                </a:effectLst>
              </a:rPr>
              <a:t> </a:t>
            </a:r>
            <a:r>
              <a:rPr lang="ru-RU" dirty="0" smtClean="0">
                <a:ln w="0"/>
                <a:solidFill>
                  <a:schemeClr val="accent1"/>
                </a:solidFill>
                <a:effectLst>
                  <a:outerShdw blurRad="38100" dist="25400" dir="5400000" algn="ctr" rotWithShape="0">
                    <a:srgbClr val="6E747A">
                      <a:alpha val="43000"/>
                    </a:srgbClr>
                  </a:outerShdw>
                </a:effectLst>
              </a:rPr>
              <a:t>- Формирование </a:t>
            </a:r>
            <a:r>
              <a:rPr lang="ru-RU" dirty="0">
                <a:ln w="0"/>
                <a:solidFill>
                  <a:schemeClr val="accent1"/>
                </a:solidFill>
                <a:effectLst>
                  <a:outerShdw blurRad="38100" dist="25400" dir="5400000" algn="ctr" rotWithShape="0">
                    <a:srgbClr val="6E747A">
                      <a:alpha val="43000"/>
                    </a:srgbClr>
                  </a:outerShdw>
                </a:effectLst>
              </a:rPr>
              <a:t>толерантного отношения к культурным традициям многонационального народа города  Тынды.</a:t>
            </a:r>
          </a:p>
          <a:p>
            <a:pPr algn="just"/>
            <a:endParaRPr lang="ru-RU" dirty="0">
              <a:ln w="0"/>
              <a:solidFill>
                <a:schemeClr val="accent1"/>
              </a:solidFill>
              <a:effectLst>
                <a:outerShdw blurRad="38100" dist="25400" dir="5400000" algn="ctr" rotWithShape="0">
                  <a:srgbClr val="6E747A">
                    <a:alpha val="43000"/>
                  </a:srgbClr>
                </a:outerShdw>
              </a:effectLst>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36" y="89770"/>
            <a:ext cx="4197531" cy="314814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36" y="3152504"/>
            <a:ext cx="4197531" cy="3148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762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4924726" y="-1"/>
            <a:ext cx="7267274" cy="4961525"/>
          </a:xfrm>
        </p:spPr>
        <p:txBody>
          <a:bodyPr>
            <a:normAutofit fontScale="77500" lnSpcReduction="20000"/>
          </a:bodyPr>
          <a:lstStyle/>
          <a:p>
            <a:pPr algn="just"/>
            <a:endParaRPr lang="ru-RU" sz="2400" dirty="0">
              <a:ln w="0"/>
              <a:solidFill>
                <a:schemeClr val="accent1"/>
              </a:solidFill>
              <a:effectLst>
                <a:outerShdw blurRad="38100" dist="25400" dir="5400000" algn="ctr" rotWithShape="0">
                  <a:srgbClr val="6E747A">
                    <a:alpha val="43000"/>
                  </a:srgbClr>
                </a:outerShdw>
              </a:effectLst>
            </a:endParaRPr>
          </a:p>
          <a:p>
            <a:pPr algn="just"/>
            <a:r>
              <a:rPr lang="ru-RU" sz="2400" dirty="0">
                <a:ln w="0"/>
                <a:solidFill>
                  <a:schemeClr val="accent1"/>
                </a:solidFill>
                <a:effectLst>
                  <a:outerShdw blurRad="38100" dist="25400" dir="5400000" algn="ctr" rotWithShape="0">
                    <a:srgbClr val="6E747A">
                      <a:alpha val="43000"/>
                    </a:srgbClr>
                  </a:outerShdw>
                </a:effectLst>
              </a:rPr>
              <a:t>На открытой площади у Дворца культуры «Русь» ежегодно в день празднования, посвященному Дню славянской письменности и культуры   разворачиваются интерактивные площадки, на которых представлены поделки и сувениры народных умельцев, концертные площадки при участии юных музыкантов Детской музыкальной школы и творческих коллективов Городского Дворца культуры «Русь», мастер-классы от преподавателей Детской художественной школы, игровые площадки , книжные выставки. </a:t>
            </a:r>
            <a:endParaRPr lang="ru-RU" sz="2400" dirty="0" smtClean="0">
              <a:ln w="0"/>
              <a:solidFill>
                <a:schemeClr val="accent1"/>
              </a:solidFill>
              <a:effectLst>
                <a:outerShdw blurRad="38100" dist="25400" dir="5400000" algn="ctr" rotWithShape="0">
                  <a:srgbClr val="6E747A">
                    <a:alpha val="43000"/>
                  </a:srgbClr>
                </a:outerShdw>
              </a:effectLst>
            </a:endParaRPr>
          </a:p>
          <a:p>
            <a:pPr algn="just"/>
            <a:r>
              <a:rPr lang="ru-RU" sz="2400" dirty="0" smtClean="0">
                <a:ln w="0"/>
                <a:solidFill>
                  <a:schemeClr val="accent1"/>
                </a:solidFill>
                <a:effectLst>
                  <a:outerShdw blurRad="38100" dist="25400" dir="5400000" algn="ctr" rotWithShape="0">
                    <a:srgbClr val="6E747A">
                      <a:alpha val="43000"/>
                    </a:srgbClr>
                  </a:outerShdw>
                </a:effectLst>
              </a:rPr>
              <a:t>Тында </a:t>
            </a:r>
            <a:r>
              <a:rPr lang="ru-RU" sz="2400" dirty="0">
                <a:ln w="0"/>
                <a:solidFill>
                  <a:schemeClr val="accent1"/>
                </a:solidFill>
                <a:effectLst>
                  <a:outerShdw blurRad="38100" dist="25400" dir="5400000" algn="ctr" rotWithShape="0">
                    <a:srgbClr val="6E747A">
                      <a:alpha val="43000"/>
                    </a:srgbClr>
                  </a:outerShdw>
                </a:effectLst>
              </a:rPr>
              <a:t>– это уникальный, северный, молодой и многонациональный  город. Представители разных республик бывшего Советского Союза приехали строить БАМ из разных точек нашей необъятной страны. Вместе бок о бок жили и трудились белорусы и казахи, русские и литовцы, азербайджанцы и украинцы, поэтому важной составляющей праздника всегда является культурные коммуникации между представителями славянских народов, изучение их традиций, языковой и духовной общности.   </a:t>
            </a:r>
          </a:p>
          <a:p>
            <a:pPr algn="just"/>
            <a:r>
              <a:rPr lang="ru-RU" sz="2400" dirty="0">
                <a:ln w="0"/>
                <a:solidFill>
                  <a:schemeClr val="accent1"/>
                </a:solidFill>
                <a:effectLst>
                  <a:outerShdw blurRad="38100" dist="25400" dir="5400000" algn="ctr" rotWithShape="0">
                    <a:srgbClr val="6E747A">
                      <a:alpha val="43000"/>
                    </a:srgbClr>
                  </a:outerShdw>
                </a:effectLst>
              </a:rPr>
              <a:t> Ежегодный охват зрителей </a:t>
            </a:r>
            <a:r>
              <a:rPr lang="ru-RU" sz="2400" dirty="0" smtClean="0">
                <a:ln w="0"/>
                <a:solidFill>
                  <a:schemeClr val="accent1"/>
                </a:solidFill>
                <a:effectLst>
                  <a:outerShdw blurRad="38100" dist="25400" dir="5400000" algn="ctr" rotWithShape="0">
                    <a:srgbClr val="6E747A">
                      <a:alpha val="43000"/>
                    </a:srgbClr>
                  </a:outerShdw>
                </a:effectLst>
              </a:rPr>
              <a:t>- 300 человек </a:t>
            </a:r>
            <a:endParaRPr lang="ru-RU" sz="2400" dirty="0">
              <a:ln w="0"/>
              <a:solidFill>
                <a:schemeClr val="accent1"/>
              </a:solidFill>
              <a:effectLst>
                <a:outerShdw blurRad="38100" dist="25400" dir="5400000" algn="ctr" rotWithShape="0">
                  <a:srgbClr val="6E747A">
                    <a:alpha val="43000"/>
                  </a:srgbClr>
                </a:outerShdw>
              </a:effectLst>
            </a:endParaRPr>
          </a:p>
          <a:p>
            <a:pPr algn="just"/>
            <a:r>
              <a:rPr lang="ru-RU" dirty="0" smtClean="0">
                <a:ln w="0"/>
                <a:solidFill>
                  <a:schemeClr val="accent1"/>
                </a:solidFill>
                <a:effectLst>
                  <a:outerShdw blurRad="38100" dist="25400" dir="5400000" algn="ctr" rotWithShape="0">
                    <a:srgbClr val="6E747A">
                      <a:alpha val="43000"/>
                    </a:srgbClr>
                  </a:outerShdw>
                </a:effectLst>
              </a:rPr>
              <a:t> </a:t>
            </a:r>
            <a:endParaRPr lang="ru-RU" dirty="0">
              <a:ln w="0"/>
              <a:solidFill>
                <a:schemeClr val="accent1"/>
              </a:solidFill>
              <a:effectLst>
                <a:outerShdw blurRad="38100" dist="25400" dir="5400000" algn="ctr" rotWithShape="0">
                  <a:srgbClr val="6E747A">
                    <a:alpha val="43000"/>
                  </a:srgbClr>
                </a:outerShdw>
              </a:effectLst>
            </a:endParaRPr>
          </a:p>
          <a:p>
            <a:pPr algn="just"/>
            <a:endParaRPr lang="ru-RU" dirty="0">
              <a:ln w="0"/>
              <a:solidFill>
                <a:schemeClr val="accent1"/>
              </a:solidFill>
              <a:effectLst>
                <a:outerShdw blurRad="38100" dist="25400" dir="5400000" algn="ctr" rotWithShape="0">
                  <a:srgbClr val="6E747A">
                    <a:alpha val="43000"/>
                  </a:srgbClr>
                </a:outerShdw>
              </a:effectLst>
            </a:endParaRPr>
          </a:p>
        </p:txBody>
      </p:sp>
      <p:sp>
        <p:nvSpPr>
          <p:cNvPr id="5" name="Объект 2"/>
          <p:cNvSpPr txBox="1">
            <a:spLocks/>
          </p:cNvSpPr>
          <p:nvPr/>
        </p:nvSpPr>
        <p:spPr>
          <a:xfrm>
            <a:off x="4924726" y="4772298"/>
            <a:ext cx="7267274" cy="1384664"/>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r>
              <a:rPr lang="ru-RU" sz="2600" dirty="0" smtClean="0">
                <a:ln w="0"/>
                <a:solidFill>
                  <a:schemeClr val="accent1"/>
                </a:solidFill>
                <a:effectLst>
                  <a:outerShdw blurRad="38100" dist="25400" dir="5400000" algn="ctr" rotWithShape="0">
                    <a:srgbClr val="6E747A">
                      <a:alpha val="43000"/>
                    </a:srgbClr>
                  </a:outerShdw>
                </a:effectLst>
              </a:rPr>
              <a:t>На фото представлены  выступление творческих коллективов  города Тынды, игровые программы артистами Драматического театра  мастер-классы от преподавателей Детской художественной школы, выставки  от Городской библиотеки </a:t>
            </a:r>
          </a:p>
          <a:p>
            <a:pPr algn="just"/>
            <a:r>
              <a:rPr lang="ru-RU" dirty="0" smtClean="0">
                <a:ln w="0"/>
                <a:solidFill>
                  <a:schemeClr val="accent1"/>
                </a:solidFill>
                <a:effectLst>
                  <a:outerShdw blurRad="38100" dist="25400" dir="5400000" algn="ctr" rotWithShape="0">
                    <a:srgbClr val="6E747A">
                      <a:alpha val="43000"/>
                    </a:srgbClr>
                  </a:outerShdw>
                </a:effectLst>
              </a:rPr>
              <a:t> </a:t>
            </a:r>
          </a:p>
          <a:p>
            <a:pPr algn="just"/>
            <a:endParaRPr lang="ru-RU" dirty="0">
              <a:ln w="0"/>
              <a:solidFill>
                <a:schemeClr val="accent1"/>
              </a:solidFill>
              <a:effectLst>
                <a:outerShdw blurRad="38100" dist="25400" dir="5400000" algn="ctr" rotWithShape="0">
                  <a:srgbClr val="6E747A">
                    <a:alpha val="43000"/>
                  </a:srgbClr>
                </a:outerShdw>
              </a:effectLst>
            </a:endParaRP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b="30608"/>
          <a:stretch/>
        </p:blipFill>
        <p:spPr>
          <a:xfrm>
            <a:off x="218983" y="3818337"/>
            <a:ext cx="4567342" cy="2338624"/>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982" y="301892"/>
            <a:ext cx="4566590" cy="3424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9039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78378" y="83746"/>
            <a:ext cx="7567748" cy="6491225"/>
          </a:xfrm>
        </p:spPr>
        <p:txBody>
          <a:bodyPr>
            <a:normAutofit fontScale="85000" lnSpcReduction="10000"/>
          </a:bodyPr>
          <a:lstStyle/>
          <a:p>
            <a:pPr algn="just"/>
            <a:r>
              <a:rPr lang="ru-RU" dirty="0">
                <a:ln w="0"/>
                <a:solidFill>
                  <a:schemeClr val="accent1"/>
                </a:solidFill>
                <a:effectLst>
                  <a:outerShdw blurRad="38100" dist="25400" dir="5400000" algn="ctr" rotWithShape="0">
                    <a:srgbClr val="6E747A">
                      <a:alpha val="43000"/>
                    </a:srgbClr>
                  </a:outerShdw>
                </a:effectLst>
              </a:rPr>
              <a:t>Городская библиотека, выполняет  важную просветительскую функцию посредством  книги  и  чтения.  Реализует различные  формы  информационно-библиотечной работы. Одним из направлений является продвижение знаний об истории и культуре народов России, сохранение их исторического наследия и развитие национальной самобытности.   Стремясь сохранять актуальность и отвечать требованиям времени, библиотека постоянно находится в поиске новых путей и направлений работы. Библиотека в своей работе стала уделять особое внимание вопросам толерантности, что со временем вылилось в еще одно основное направление деятельности — распространение среди всех слоев населения и всех национальных групп идей духовного единства, межнационального и межконфессионального согласия. На протяжении последних лет библиотека занимается  формированием толерантных межличностных отношений в поликультурной среде Амурской области, профилактикой экстремизма и нетерпимости в различных социальных сферах. Работа проводится посредством продвижения  книги  и  чтения, используя различные  формы  информационно-библиотечной работы: выставки-демонстрации, уроки краеведения, медиа–презентации, творческие мастерские, литературные забавы, игры–путешествия. Наиболее ярко проходят традиционные мероприятия: «День Родного языка»,   «Сначала Аз да Буки, а потом и науки»,  «Крымская весна»,  «Масленица»,  библиотечные   уроки «Духовная родословная края» и др.</a:t>
            </a:r>
          </a:p>
          <a:p>
            <a:pPr algn="just"/>
            <a:r>
              <a:rPr lang="ru-RU" dirty="0">
                <a:ln w="0"/>
                <a:solidFill>
                  <a:schemeClr val="accent1"/>
                </a:solidFill>
                <a:effectLst>
                  <a:outerShdw blurRad="38100" dist="25400" dir="5400000" algn="ctr" rotWithShape="0">
                    <a:srgbClr val="6E747A">
                      <a:alpha val="43000"/>
                    </a:srgbClr>
                  </a:outerShdw>
                </a:effectLst>
              </a:rPr>
              <a:t>          В МАУК ГДК «Русь»  много лет работает народный коллектив украинской песни «</a:t>
            </a:r>
            <a:r>
              <a:rPr lang="ru-RU" dirty="0" err="1">
                <a:ln w="0"/>
                <a:solidFill>
                  <a:schemeClr val="accent1"/>
                </a:solidFill>
                <a:effectLst>
                  <a:outerShdw blurRad="38100" dist="25400" dir="5400000" algn="ctr" rotWithShape="0">
                    <a:srgbClr val="6E747A">
                      <a:alpha val="43000"/>
                    </a:srgbClr>
                  </a:outerShdw>
                </a:effectLst>
              </a:rPr>
              <a:t>Черемшина</a:t>
            </a:r>
            <a:r>
              <a:rPr lang="ru-RU" dirty="0">
                <a:ln w="0"/>
                <a:solidFill>
                  <a:schemeClr val="accent1"/>
                </a:solidFill>
                <a:effectLst>
                  <a:outerShdw blurRad="38100" dist="25400" dir="5400000" algn="ctr" rotWithShape="0">
                    <a:srgbClr val="6E747A">
                      <a:alpha val="43000"/>
                    </a:srgbClr>
                  </a:outerShdw>
                </a:effectLst>
              </a:rPr>
              <a:t>». </a:t>
            </a:r>
            <a:endParaRPr lang="ru-RU" dirty="0" smtClean="0">
              <a:ln w="0"/>
              <a:solidFill>
                <a:schemeClr val="accent1"/>
              </a:solidFill>
              <a:effectLst>
                <a:outerShdw blurRad="38100" dist="25400" dir="5400000" algn="ctr" rotWithShape="0">
                  <a:srgbClr val="6E747A">
                    <a:alpha val="43000"/>
                  </a:srgbClr>
                </a:outerShdw>
              </a:effectLst>
            </a:endParaRPr>
          </a:p>
          <a:p>
            <a:pPr algn="just"/>
            <a:r>
              <a:rPr lang="ru-RU" dirty="0">
                <a:ln w="0"/>
                <a:solidFill>
                  <a:schemeClr val="accent1"/>
                </a:solidFill>
                <a:effectLst>
                  <a:outerShdw blurRad="38100" dist="25400" dir="5400000" algn="ctr" rotWithShape="0">
                    <a:srgbClr val="6E747A">
                      <a:alpha val="43000"/>
                    </a:srgbClr>
                  </a:outerShdw>
                </a:effectLst>
              </a:rPr>
              <a:t> В целях патриотического воспитания подведомственные учреждения Управления культуры ежегодно проводят мероприятия с участием игумена Антония в рамках Памятных дат военной истории России: День героев Отечества, День неизвестного солдата, День Победы, День снятия блокады Ленинграда и другие.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5463" y="186198"/>
            <a:ext cx="4222136" cy="316660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463" y="3416085"/>
            <a:ext cx="4222136" cy="2821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911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13212" y="127289"/>
            <a:ext cx="6679474" cy="6282220"/>
          </a:xfrm>
        </p:spPr>
        <p:txBody>
          <a:bodyPr>
            <a:normAutofit lnSpcReduction="10000"/>
          </a:bodyPr>
          <a:lstStyle/>
          <a:p>
            <a:pPr algn="just"/>
            <a:r>
              <a:rPr lang="ru-RU" dirty="0">
                <a:ln w="0"/>
                <a:solidFill>
                  <a:schemeClr val="accent1"/>
                </a:solidFill>
                <a:effectLst>
                  <a:outerShdw blurRad="38100" dist="25400" dir="5400000" algn="ctr" rotWithShape="0">
                    <a:srgbClr val="6E747A">
                      <a:alpha val="43000"/>
                    </a:srgbClr>
                  </a:outerShdw>
                </a:effectLst>
              </a:rPr>
              <a:t> </a:t>
            </a:r>
            <a:r>
              <a:rPr lang="ru-RU" sz="2400" dirty="0">
                <a:ln w="0"/>
                <a:solidFill>
                  <a:schemeClr val="accent1"/>
                </a:solidFill>
                <a:effectLst>
                  <a:outerShdw blurRad="38100" dist="25400" dir="5400000" algn="ctr" rotWithShape="0">
                    <a:srgbClr val="6E747A">
                      <a:alpha val="43000"/>
                    </a:srgbClr>
                  </a:outerShdw>
                </a:effectLst>
              </a:rPr>
              <a:t>Религиозные организации города ежегодно принимают участие в городских субботниках, в праздничных шествиях, посвященных Дню Победы в Великой Отечественной войне. </a:t>
            </a:r>
          </a:p>
          <a:p>
            <a:pPr algn="just"/>
            <a:r>
              <a:rPr lang="ru-RU" sz="2400" dirty="0">
                <a:ln w="0"/>
                <a:solidFill>
                  <a:schemeClr val="accent1"/>
                </a:solidFill>
                <a:effectLst>
                  <a:outerShdw blurRad="38100" dist="25400" dir="5400000" algn="ctr" rotWithShape="0">
                    <a:srgbClr val="6E747A">
                      <a:alpha val="43000"/>
                    </a:srgbClr>
                  </a:outerShdw>
                </a:effectLst>
              </a:rPr>
              <a:t>В  городском  пространстве  стало  доброй  традицией  проводить мероприятия, направленные на сохранение и развитие национальных культур </a:t>
            </a:r>
            <a:r>
              <a:rPr lang="ru-RU" sz="2400" dirty="0" smtClean="0">
                <a:ln w="0"/>
                <a:solidFill>
                  <a:schemeClr val="accent1"/>
                </a:solidFill>
                <a:effectLst>
                  <a:outerShdw blurRad="38100" dist="25400" dir="5400000" algn="ctr" rotWithShape="0">
                    <a:srgbClr val="6E747A">
                      <a:alpha val="43000"/>
                    </a:srgbClr>
                  </a:outerShdw>
                </a:effectLst>
              </a:rPr>
              <a:t>народов</a:t>
            </a:r>
            <a:r>
              <a:rPr lang="ru-RU" sz="2400" dirty="0">
                <a:ln w="0"/>
                <a:solidFill>
                  <a:schemeClr val="accent1"/>
                </a:solidFill>
                <a:effectLst>
                  <a:outerShdw blurRad="38100" dist="25400" dir="5400000" algn="ctr" rotWithShape="0">
                    <a:srgbClr val="6E747A">
                      <a:alpha val="43000"/>
                    </a:srgbClr>
                  </a:outerShdw>
                </a:effectLst>
              </a:rPr>
              <a:t>,  проживающих  в  Тынде,  развитие  межнационального сотрудничества, пропаганду межэтнической толерантности. </a:t>
            </a:r>
          </a:p>
          <a:p>
            <a:pPr algn="just"/>
            <a:r>
              <a:rPr lang="ru-RU" sz="2400" dirty="0">
                <a:ln w="0"/>
                <a:solidFill>
                  <a:schemeClr val="accent1"/>
                </a:solidFill>
                <a:effectLst>
                  <a:outerShdw blurRad="38100" dist="25400" dir="5400000" algn="ctr" rotWithShape="0">
                    <a:srgbClr val="6E747A">
                      <a:alpha val="43000"/>
                    </a:srgbClr>
                  </a:outerShdw>
                </a:effectLst>
              </a:rPr>
              <a:t>В  2019  году  в  Тынде проведено  59  мероприятий, предусмотренных планом по реализации на территории муниципального образования города Тынды на период до 2025 года Стратегии государственной национальной политики Российской Федерации с  общим охватом участников более 30964 человек.</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11832"/>
          <a:stretch/>
        </p:blipFill>
        <p:spPr>
          <a:xfrm>
            <a:off x="6905897" y="127289"/>
            <a:ext cx="4911633" cy="288587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3965"/>
          <a:stretch/>
        </p:blipFill>
        <p:spPr>
          <a:xfrm>
            <a:off x="6905897" y="3100251"/>
            <a:ext cx="4926150" cy="3178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8351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48046" y="127289"/>
            <a:ext cx="7306491" cy="6186425"/>
          </a:xfrm>
        </p:spPr>
        <p:txBody>
          <a:bodyPr>
            <a:normAutofit fontScale="92500" lnSpcReduction="20000"/>
          </a:bodyPr>
          <a:lstStyle/>
          <a:p>
            <a:pPr algn="just"/>
            <a:r>
              <a:rPr lang="ru-RU" dirty="0">
                <a:ln w="0"/>
                <a:solidFill>
                  <a:schemeClr val="accent1"/>
                </a:solidFill>
                <a:effectLst>
                  <a:outerShdw blurRad="38100" dist="25400" dir="5400000" algn="ctr" rotWithShape="0">
                    <a:srgbClr val="6E747A">
                      <a:alpha val="43000"/>
                    </a:srgbClr>
                  </a:outerShdw>
                </a:effectLst>
              </a:rPr>
              <a:t> В  целях  обеспечения  свободного  доступа  к  информации  о  культуре, литературном  наследии,  истории,  традициях  и  обычаях  народов, проживающих на территории города, инновационными формами сохранения историко-культурного наследия и краеведческой работы являются  проекты, реализуемые в сети «Интернет»:</a:t>
            </a:r>
          </a:p>
          <a:p>
            <a:pPr algn="just"/>
            <a:r>
              <a:rPr lang="ru-RU" dirty="0">
                <a:ln w="0"/>
                <a:solidFill>
                  <a:schemeClr val="accent1"/>
                </a:solidFill>
                <a:effectLst>
                  <a:outerShdw blurRad="38100" dist="25400" dir="5400000" algn="ctr" rotWithShape="0">
                    <a:srgbClr val="6E747A">
                      <a:alpha val="43000"/>
                    </a:srgbClr>
                  </a:outerShdw>
                </a:effectLst>
              </a:rPr>
              <a:t>-  краеведческий проект Музея истории БАМа «Тропою изысканий», включающий в себя цикл виртуальных экскурсий и выставок об изыскателях. Многие исследователи тогда ещё будущей Байкало-Амурской магистрали были настолько очарованы красотой и величественностью нашей природы и, в не меньшей степени, мудростью и добротой местных жителей – эвенков, что впоследствии становились ещё и писателями. В своих литературных произведениях изыскатели восхищаются знаниями и опытом неграмотных эвенков, которые много раз спасали их от беды. </a:t>
            </a:r>
          </a:p>
          <a:p>
            <a:pPr algn="just"/>
            <a:r>
              <a:rPr lang="ru-RU" dirty="0">
                <a:ln w="0"/>
                <a:solidFill>
                  <a:schemeClr val="accent1"/>
                </a:solidFill>
                <a:effectLst>
                  <a:outerShdw blurRad="38100" dist="25400" dir="5400000" algn="ctr" rotWithShape="0">
                    <a:srgbClr val="6E747A">
                      <a:alpha val="43000"/>
                    </a:srgbClr>
                  </a:outerShdw>
                </a:effectLst>
              </a:rPr>
              <a:t>Музей разработал виртуальную выставку «Свет звезды Ефремова» (об учёном и писателе Иване Ефремове), дистанционную лекцию «Таёжными тропами Федосеева» (о писателе и геодезисте Григории Федосееве). В ближайших планах – виртуальная выставка «Сквозь северную глушь» (об изыскателе и писателе Александре </a:t>
            </a:r>
            <a:r>
              <a:rPr lang="ru-RU" dirty="0" err="1">
                <a:ln w="0"/>
                <a:solidFill>
                  <a:schemeClr val="accent1"/>
                </a:solidFill>
                <a:effectLst>
                  <a:outerShdw blurRad="38100" dist="25400" dir="5400000" algn="ctr" rotWithShape="0">
                    <a:srgbClr val="6E747A">
                      <a:alpha val="43000"/>
                    </a:srgbClr>
                  </a:outerShdw>
                </a:effectLst>
              </a:rPr>
              <a:t>Побожем</a:t>
            </a:r>
            <a:r>
              <a:rPr lang="ru-RU" dirty="0">
                <a:ln w="0"/>
                <a:solidFill>
                  <a:schemeClr val="accent1"/>
                </a:solidFill>
                <a:effectLst>
                  <a:outerShdw blurRad="38100" dist="25400" dir="5400000" algn="ctr" rotWithShape="0">
                    <a:srgbClr val="6E747A">
                      <a:alpha val="43000"/>
                    </a:srgbClr>
                  </a:outerShdw>
                </a:effectLst>
              </a:rPr>
              <a:t>).</a:t>
            </a:r>
          </a:p>
          <a:p>
            <a:pPr algn="just"/>
            <a:r>
              <a:rPr lang="ru-RU" dirty="0">
                <a:ln w="0"/>
                <a:solidFill>
                  <a:schemeClr val="accent1"/>
                </a:solidFill>
                <a:effectLst>
                  <a:outerShdw blurRad="38100" dist="25400" dir="5400000" algn="ctr" rotWithShape="0">
                    <a:srgbClr val="6E747A">
                      <a:alpha val="43000"/>
                    </a:srgbClr>
                  </a:outerShdw>
                </a:effectLst>
              </a:rPr>
              <a:t>- краеведческий проект «История памятников» Музей начал осуществлять в 2020 году. На данный момент созданы два видеоролика: дистанционная экскурсия к памятнику землякам-</a:t>
            </a:r>
            <a:r>
              <a:rPr lang="ru-RU" dirty="0" err="1">
                <a:ln w="0"/>
                <a:solidFill>
                  <a:schemeClr val="accent1"/>
                </a:solidFill>
                <a:effectLst>
                  <a:outerShdw blurRad="38100" dist="25400" dir="5400000" algn="ctr" rotWithShape="0">
                    <a:srgbClr val="6E747A">
                      <a:alpha val="43000"/>
                    </a:srgbClr>
                  </a:outerShdw>
                </a:effectLst>
              </a:rPr>
              <a:t>тындинцам</a:t>
            </a:r>
            <a:r>
              <a:rPr lang="ru-RU" dirty="0">
                <a:ln w="0"/>
                <a:solidFill>
                  <a:schemeClr val="accent1"/>
                </a:solidFill>
                <a:effectLst>
                  <a:outerShdw blurRad="38100" dist="25400" dir="5400000" algn="ctr" rotWithShape="0">
                    <a:srgbClr val="6E747A">
                      <a:alpha val="43000"/>
                    </a:srgbClr>
                  </a:outerShdw>
                </a:effectLst>
              </a:rPr>
              <a:t>, погибшим в годы Великой Отечественной войны и в войне с Японией, а также дистанционная экскурсия к памятнику Виктору Мирошниченко – Герою Советского Союза, воину-железнодорожнику. </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956" y="16860"/>
            <a:ext cx="4580375" cy="339863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3781" b="16832"/>
          <a:stretch/>
        </p:blipFill>
        <p:spPr>
          <a:xfrm>
            <a:off x="7535678" y="3539283"/>
            <a:ext cx="4586654" cy="2730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4058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0" y="0"/>
            <a:ext cx="7532914" cy="6383383"/>
          </a:xfrm>
        </p:spPr>
        <p:txBody>
          <a:bodyPr>
            <a:normAutofit/>
          </a:bodyPr>
          <a:lstStyle/>
          <a:p>
            <a:pPr algn="just"/>
            <a:r>
              <a:rPr lang="ru-RU" b="1" dirty="0">
                <a:ln w="0"/>
                <a:solidFill>
                  <a:schemeClr val="accent1"/>
                </a:solidFill>
                <a:effectLst>
                  <a:outerShdw blurRad="38100" dist="25400" dir="5400000" algn="ctr" rotWithShape="0">
                    <a:srgbClr val="6E747A">
                      <a:alpha val="43000"/>
                    </a:srgbClr>
                  </a:outerShdw>
                </a:effectLst>
              </a:rPr>
              <a:t>Лекция «Таёжными тропами Федосеева»</a:t>
            </a:r>
          </a:p>
          <a:p>
            <a:pPr algn="just"/>
            <a:r>
              <a:rPr lang="ru-RU" dirty="0">
                <a:ln w="0"/>
                <a:solidFill>
                  <a:schemeClr val="accent1"/>
                </a:solidFill>
                <a:effectLst>
                  <a:outerShdw blurRad="38100" dist="25400" dir="5400000" algn="ctr" rotWithShape="0">
                    <a:srgbClr val="6E747A">
                      <a:alpha val="43000"/>
                    </a:srgbClr>
                  </a:outerShdw>
                </a:effectLst>
              </a:rPr>
              <a:t>Мероприятие разработано в 2011 году и с тех пор является достаточно востребованным у посетителей сайта музея. Лекция периодически транслируется по местному телевидению и в социальных сетях.</a:t>
            </a:r>
          </a:p>
          <a:p>
            <a:pPr algn="just"/>
            <a:r>
              <a:rPr lang="ru-RU" dirty="0">
                <a:ln w="0"/>
                <a:solidFill>
                  <a:schemeClr val="accent1"/>
                </a:solidFill>
                <a:effectLst>
                  <a:outerShdw blurRad="38100" dist="25400" dir="5400000" algn="ctr" rotWithShape="0">
                    <a:srgbClr val="6E747A">
                      <a:alpha val="43000"/>
                    </a:srgbClr>
                  </a:outerShdw>
                </a:effectLst>
              </a:rPr>
              <a:t>Вниманию слушателей предлагается рассказ о жизни, работе и творчестве Григория Анисимовича Федосеева – писателя, изыскателя, геодезиста и топографа (1899 – 1968). Г.А. Федосеев много сил и времени посвятил изучению территории будущей трассы БАМа. Большую помощь ему в этом оказал эвенк Семён Трифонов (</a:t>
            </a:r>
            <a:r>
              <a:rPr lang="ru-RU" dirty="0" err="1">
                <a:ln w="0"/>
                <a:solidFill>
                  <a:schemeClr val="accent1"/>
                </a:solidFill>
                <a:effectLst>
                  <a:outerShdw blurRad="38100" dist="25400" dir="5400000" algn="ctr" rotWithShape="0">
                    <a:srgbClr val="6E747A">
                      <a:alpha val="43000"/>
                    </a:srgbClr>
                  </a:outerShdw>
                </a:effectLst>
              </a:rPr>
              <a:t>Улукиткан</a:t>
            </a:r>
            <a:r>
              <a:rPr lang="ru-RU" dirty="0">
                <a:ln w="0"/>
                <a:solidFill>
                  <a:schemeClr val="accent1"/>
                </a:solidFill>
                <a:effectLst>
                  <a:outerShdw blurRad="38100" dist="25400" dir="5400000" algn="ctr" rotWithShape="0">
                    <a:srgbClr val="6E747A">
                      <a:alpha val="43000"/>
                    </a:srgbClr>
                  </a:outerShdw>
                </a:effectLst>
              </a:rPr>
              <a:t>), обучив многим премудростям жизни не только в тайге, но и среди людей. Много ночей у костра проводили они рядом, много раз мудрость и опыт неграмотного эвенка спасали геодезиста от беды. Простые жизненные истины </a:t>
            </a:r>
            <a:r>
              <a:rPr lang="ru-RU" dirty="0" err="1">
                <a:ln w="0"/>
                <a:solidFill>
                  <a:schemeClr val="accent1"/>
                </a:solidFill>
                <a:effectLst>
                  <a:outerShdw blurRad="38100" dist="25400" dir="5400000" algn="ctr" rotWithShape="0">
                    <a:srgbClr val="6E747A">
                      <a:alpha val="43000"/>
                    </a:srgbClr>
                  </a:outerShdw>
                </a:effectLst>
              </a:rPr>
              <a:t>Улукиткан</a:t>
            </a:r>
            <a:r>
              <a:rPr lang="ru-RU" dirty="0">
                <a:ln w="0"/>
                <a:solidFill>
                  <a:schemeClr val="accent1"/>
                </a:solidFill>
                <a:effectLst>
                  <a:outerShdw blurRad="38100" dist="25400" dir="5400000" algn="ctr" rotWithShape="0">
                    <a:srgbClr val="6E747A">
                      <a:alpha val="43000"/>
                    </a:srgbClr>
                  </a:outerShdw>
                </a:effectLst>
              </a:rPr>
              <a:t> выражал с удивительной наблюдательностью кочевника.</a:t>
            </a:r>
          </a:p>
          <a:p>
            <a:pPr algn="just"/>
            <a:r>
              <a:rPr lang="ru-RU" dirty="0">
                <a:ln w="0"/>
                <a:solidFill>
                  <a:schemeClr val="accent1"/>
                </a:solidFill>
                <a:effectLst>
                  <a:outerShdw blurRad="38100" dist="25400" dir="5400000" algn="ctr" rotWithShape="0">
                    <a:srgbClr val="6E747A">
                      <a:alpha val="43000"/>
                    </a:srgbClr>
                  </a:outerShdw>
                </a:effectLst>
              </a:rPr>
              <a:t>Благодаря книгам Григория Федосеева читатель имеет возможность познакомиться с традициями и верованиями древнего кочевого народа, пополнить свои знания о нём. Лекция имеет своей целью открытие литературного творчества Григория Федосеева для наших современников. </a:t>
            </a:r>
            <a:endParaRPr lang="ru-RU" dirty="0">
              <a:ln w="0"/>
              <a:solidFill>
                <a:schemeClr val="accent1"/>
              </a:solidFill>
              <a:effectLst>
                <a:outerShdw blurRad="38100" dist="25400" dir="5400000" algn="ctr" rotWithShape="0">
                  <a:srgbClr val="6E747A">
                    <a:alpha val="43000"/>
                  </a:srgbClr>
                </a:outerShdw>
              </a:effectLs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216" y="166245"/>
            <a:ext cx="4201391" cy="3317184"/>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3544" y="3587931"/>
            <a:ext cx="4311064" cy="27031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519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50920" y="144707"/>
            <a:ext cx="11949343" cy="4023360"/>
          </a:xfrm>
        </p:spPr>
        <p:txBody>
          <a:bodyPr/>
          <a:lstStyle/>
          <a:p>
            <a:pPr algn="just"/>
            <a:r>
              <a:rPr lang="ru-RU" dirty="0">
                <a:ln w="0"/>
                <a:solidFill>
                  <a:schemeClr val="accent1"/>
                </a:solidFill>
                <a:effectLst>
                  <a:outerShdw blurRad="38100" dist="25400" dir="5400000" algn="ctr" rotWithShape="0">
                    <a:srgbClr val="6E747A">
                      <a:alpha val="43000"/>
                    </a:srgbClr>
                  </a:outerShdw>
                </a:effectLst>
              </a:rPr>
              <a:t> Население Тынды отличается не только многонациональностью, но и многоконфессиональностью. Православные  составляют  большую  часть  населения. Вместе с тем,  доля народов, традиционно исповедующих ислам, с каждым годом увеличивается. Азербайджан, Украина, Армения, Татарстан, Грузия, Таджикистан имеют свои диаспоры и общины. Традиции  добрососедства  и  взаимоуважения, которые существуют во взаимоотношениях  между  народами  нашего города,  делают  Тынду  в этнополитическом плане в течение длительного периода одним из спокойных </a:t>
            </a:r>
            <a:r>
              <a:rPr lang="ru-RU" dirty="0" smtClean="0">
                <a:ln w="0"/>
                <a:solidFill>
                  <a:schemeClr val="accent1"/>
                </a:solidFill>
                <a:effectLst>
                  <a:outerShdw blurRad="38100" dist="25400" dir="5400000" algn="ctr" rotWithShape="0">
                    <a:srgbClr val="6E747A">
                      <a:alpha val="43000"/>
                    </a:srgbClr>
                  </a:outerShdw>
                </a:effectLst>
              </a:rPr>
              <a:t>и </a:t>
            </a:r>
            <a:r>
              <a:rPr lang="ru-RU" dirty="0">
                <a:ln w="0"/>
                <a:solidFill>
                  <a:schemeClr val="accent1"/>
                </a:solidFill>
                <a:effectLst>
                  <a:outerShdw blurRad="38100" dist="25400" dir="5400000" algn="ctr" rotWithShape="0">
                    <a:srgbClr val="6E747A">
                      <a:alpha val="43000"/>
                    </a:srgbClr>
                  </a:outerShdw>
                </a:effectLst>
              </a:rPr>
              <a:t>стабильных городов России. В значительной степени это закономерный результат  конструктивного взаимодействия  органов  государственной  и  муниципальной  власти  с институтами  гражданского  общества  по  вопросам  социальной  политики  и укрепления  межнационального  и  межкультурного взаимопонимания и согласия.</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23" y="2667000"/>
            <a:ext cx="5440622" cy="3627081"/>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47" y="2667000"/>
            <a:ext cx="6196893" cy="3627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9311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293912" y="2372407"/>
            <a:ext cx="7330440" cy="5930537"/>
          </a:xfrm>
        </p:spPr>
        <p:txBody>
          <a:bodyPr>
            <a:noAutofit/>
          </a:bodyPr>
          <a:lstStyle/>
          <a:p>
            <a:pPr algn="just"/>
            <a:r>
              <a:rPr lang="ru-RU" dirty="0" smtClean="0">
                <a:ln w="0"/>
                <a:solidFill>
                  <a:schemeClr val="accent1"/>
                </a:solidFill>
                <a:effectLst>
                  <a:outerShdw blurRad="38100" dist="25400" dir="5400000" algn="ctr" rotWithShape="0">
                    <a:srgbClr val="6E747A">
                      <a:alpha val="43000"/>
                    </a:srgbClr>
                  </a:outerShdw>
                </a:effectLst>
              </a:rPr>
              <a:t>Основными </a:t>
            </a:r>
            <a:r>
              <a:rPr lang="ru-RU" dirty="0">
                <a:ln w="0"/>
                <a:solidFill>
                  <a:schemeClr val="accent1"/>
                </a:solidFill>
                <a:effectLst>
                  <a:outerShdw blurRad="38100" dist="25400" dir="5400000" algn="ctr" rotWithShape="0">
                    <a:srgbClr val="6E747A">
                      <a:alpha val="43000"/>
                    </a:srgbClr>
                  </a:outerShdw>
                </a:effectLst>
              </a:rPr>
              <a:t>мероприятиями программы являются: укрепление взаимодействия органов местного самоуправления города Тынды </a:t>
            </a:r>
            <a:r>
              <a:rPr lang="ru-RU" dirty="0" smtClean="0">
                <a:ln w="0"/>
                <a:solidFill>
                  <a:schemeClr val="accent1"/>
                </a:solidFill>
                <a:effectLst>
                  <a:outerShdw blurRad="38100" dist="25400" dir="5400000" algn="ctr" rotWithShape="0">
                    <a:srgbClr val="6E747A">
                      <a:alpha val="43000"/>
                    </a:srgbClr>
                  </a:outerShdw>
                </a:effectLst>
              </a:rPr>
              <a:t>с социально-ориентированными </a:t>
            </a:r>
            <a:r>
              <a:rPr lang="ru-RU" dirty="0">
                <a:ln w="0"/>
                <a:solidFill>
                  <a:schemeClr val="accent1"/>
                </a:solidFill>
                <a:effectLst>
                  <a:outerShdw blurRad="38100" dist="25400" dir="5400000" algn="ctr" rotWithShape="0">
                    <a:srgbClr val="6E747A">
                      <a:alpha val="43000"/>
                    </a:srgbClr>
                  </a:outerShdw>
                </a:effectLst>
              </a:rPr>
              <a:t>некоммерческими организациями (проведение заседаний с руководителями социально-ориентированных некоммерческих организаций при Мэре города Тынды; привлечение СОНКО к участию в городских и областных  мероприятиях); информирование о деятельности СОНКО в местных СМИ, на официальном сайте Администрации города Тынды; в социальных сетях «Интернет»; имущественная поддержка СОНКО по выделению объектов муниципального имущества (помещений) в безвозмездное пользование; предоставление поддержки  СОНКО  в виде выделения  субсидий.</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12" y="2683437"/>
            <a:ext cx="4265026" cy="2409740"/>
          </a:xfrm>
          <a:prstGeom prst="rect">
            <a:avLst/>
          </a:prstGeom>
          <a:ln>
            <a:noFill/>
          </a:ln>
          <a:effectLst>
            <a:outerShdw blurRad="292100" dist="139700" dir="2700000" algn="tl" rotWithShape="0">
              <a:srgbClr val="333333">
                <a:alpha val="65000"/>
              </a:srgbClr>
            </a:outerShdw>
          </a:effectLst>
        </p:spPr>
      </p:pic>
      <p:sp>
        <p:nvSpPr>
          <p:cNvPr id="8" name="Объект 2"/>
          <p:cNvSpPr txBox="1">
            <a:spLocks/>
          </p:cNvSpPr>
          <p:nvPr/>
        </p:nvSpPr>
        <p:spPr>
          <a:xfrm>
            <a:off x="176349" y="422364"/>
            <a:ext cx="11713029" cy="593053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ru-RU" sz="2400" dirty="0" smtClean="0">
                <a:ln w="0"/>
                <a:solidFill>
                  <a:schemeClr val="accent1"/>
                </a:solidFill>
                <a:effectLst>
                  <a:outerShdw blurRad="38100" dist="25400" dir="5400000" algn="ctr" rotWithShape="0">
                    <a:srgbClr val="6E747A">
                      <a:alpha val="43000"/>
                    </a:srgbClr>
                  </a:outerShdw>
                </a:effectLst>
              </a:rPr>
              <a:t>В целях оказания поддержки  некоммерческим организациям, религиозным объединениям, деятельность которых направлена на реализацию общественно-значимых вопросов, Администрация города Тынды выполняет муниципальную программу «Поддержка социально-ориентированных некоммерческих организаций на территории муниципального образования город Тында на 2017–2024 годы». </a:t>
            </a:r>
          </a:p>
          <a:p>
            <a:pPr marL="0" indent="0" algn="just">
              <a:buNone/>
            </a:pPr>
            <a:endParaRPr lang="ru-RU"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21320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39338" y="83746"/>
            <a:ext cx="7541623" cy="6229967"/>
          </a:xfrm>
        </p:spPr>
        <p:txBody>
          <a:bodyPr>
            <a:noAutofit/>
          </a:bodyPr>
          <a:lstStyle/>
          <a:p>
            <a:pPr algn="just"/>
            <a:r>
              <a:rPr lang="ru-RU" sz="1800" dirty="0">
                <a:ln w="0"/>
                <a:solidFill>
                  <a:schemeClr val="accent1"/>
                </a:solidFill>
                <a:effectLst>
                  <a:outerShdw blurRad="38100" dist="25400" dir="5400000" algn="ctr" rotWithShape="0">
                    <a:srgbClr val="6E747A">
                      <a:alpha val="43000"/>
                    </a:srgbClr>
                  </a:outerShdw>
                </a:effectLst>
              </a:rPr>
              <a:t>  При Администрации города Тынды  работает  Антитеррористическая  комиссия  и Межведомственная  комиссия  по профилактике правонарушений,  на  заседаниях  которых  рассматриваются  вопросы профилактики  правонарушений,  терроризма  и  экстремизма,  насущные вопросы  по  противодействию  террористическим  и  экстремистским проявлениям.</a:t>
            </a:r>
          </a:p>
          <a:p>
            <a:pPr algn="just"/>
            <a:r>
              <a:rPr lang="ru-RU" sz="1800" dirty="0">
                <a:ln w="0"/>
                <a:solidFill>
                  <a:schemeClr val="accent1"/>
                </a:solidFill>
                <a:effectLst>
                  <a:outerShdw blurRad="38100" dist="25400" dir="5400000" algn="ctr" rotWithShape="0">
                    <a:srgbClr val="6E747A">
                      <a:alpha val="43000"/>
                    </a:srgbClr>
                  </a:outerShdw>
                </a:effectLst>
              </a:rPr>
              <a:t>Сотрудники  Администрации  города  в  тесном взаимодействии  с  правоохранительными  органами,  руководителями национально-культурных  объединений  и  религиозных  организаций </a:t>
            </a:r>
            <a:r>
              <a:rPr lang="ru-RU" sz="1800" dirty="0" smtClean="0">
                <a:ln w="0"/>
                <a:solidFill>
                  <a:schemeClr val="accent1"/>
                </a:solidFill>
                <a:effectLst>
                  <a:outerShdw blurRad="38100" dist="25400" dir="5400000" algn="ctr" rotWithShape="0">
                    <a:srgbClr val="6E747A">
                      <a:alpha val="43000"/>
                    </a:srgbClr>
                  </a:outerShdw>
                </a:effectLst>
              </a:rPr>
              <a:t>осуществляют мониторинг  </a:t>
            </a:r>
            <a:r>
              <a:rPr lang="ru-RU" sz="1800" dirty="0">
                <a:ln w="0"/>
                <a:solidFill>
                  <a:schemeClr val="accent1"/>
                </a:solidFill>
                <a:effectLst>
                  <a:outerShdw blurRad="38100" dist="25400" dir="5400000" algn="ctr" rotWithShape="0">
                    <a:srgbClr val="6E747A">
                      <a:alpha val="43000"/>
                    </a:srgbClr>
                  </a:outerShdw>
                </a:effectLst>
              </a:rPr>
              <a:t>СМИ  и  информационных  сайтов  сети  «Интернет»  на предмет  выявления  материалов,  содержащих  контент  экстремистской направленности.</a:t>
            </a:r>
          </a:p>
          <a:p>
            <a:pPr algn="just"/>
            <a:r>
              <a:rPr lang="ru-RU" sz="1800" dirty="0">
                <a:ln w="0"/>
                <a:solidFill>
                  <a:schemeClr val="accent1"/>
                </a:solidFill>
                <a:effectLst>
                  <a:outerShdw blurRad="38100" dist="25400" dir="5400000" algn="ctr" rotWithShape="0">
                    <a:srgbClr val="6E747A">
                      <a:alpha val="43000"/>
                    </a:srgbClr>
                  </a:outerShdw>
                </a:effectLst>
              </a:rPr>
              <a:t>Принимаемые  меры  органами  местного  самоуправления  города Тынды, правоохранительными  органами, национально-культурными объединениями и  религиозными  организациями  в  комплексе  работают  на  гармонизацию межнациональных  и  межконфессиональных  отношений,  на  перспективу предупреждения  и  предотвращения  межнациональных  и межконфессиональных конфликтов.</a:t>
            </a:r>
          </a:p>
          <a:p>
            <a:pPr algn="just"/>
            <a:r>
              <a:rPr lang="ru-RU" sz="1800" dirty="0" smtClean="0">
                <a:ln w="0"/>
                <a:solidFill>
                  <a:schemeClr val="accent1"/>
                </a:solidFill>
                <a:effectLst>
                  <a:outerShdw blurRad="38100" dist="25400" dir="5400000" algn="ctr" rotWithShape="0">
                    <a:srgbClr val="6E747A">
                      <a:alpha val="43000"/>
                    </a:srgbClr>
                  </a:outerShdw>
                </a:effectLst>
              </a:rPr>
              <a:t>В </a:t>
            </a:r>
            <a:r>
              <a:rPr lang="ru-RU" sz="1800" dirty="0">
                <a:ln w="0"/>
                <a:solidFill>
                  <a:schemeClr val="accent1"/>
                </a:solidFill>
                <a:effectLst>
                  <a:outerShdw blurRad="38100" dist="25400" dir="5400000" algn="ctr" rotWithShape="0">
                    <a:srgbClr val="6E747A">
                      <a:alpha val="43000"/>
                    </a:srgbClr>
                  </a:outerShdw>
                </a:effectLst>
              </a:rPr>
              <a:t>целях взаимодействия и оказания методической помощи специалисты отдела по вопросам миграции МО МВД России «Тындинский» проводят собрания с представителями диаспор по разъяснению изменений в законодательстве Российской Федерации и предупреждения  экстремистских  проявлений. </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074" y="128637"/>
            <a:ext cx="4217159" cy="3162869"/>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t="12060"/>
          <a:stretch/>
        </p:blipFill>
        <p:spPr>
          <a:xfrm>
            <a:off x="7883075" y="3344092"/>
            <a:ext cx="4217159" cy="2784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7288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0" y="115069"/>
            <a:ext cx="5703906" cy="6017622"/>
          </a:xfrm>
        </p:spPr>
        <p:txBody>
          <a:bodyPr>
            <a:noAutofit/>
          </a:bodyPr>
          <a:lstStyle/>
          <a:p>
            <a:pPr algn="just"/>
            <a:r>
              <a:rPr lang="ru-RU" sz="2300" dirty="0">
                <a:ln w="0"/>
                <a:solidFill>
                  <a:schemeClr val="accent1"/>
                </a:solidFill>
                <a:effectLst>
                  <a:outerShdw blurRad="38100" dist="25400" dir="5400000" algn="ctr" rotWithShape="0">
                    <a:srgbClr val="6E747A">
                      <a:alpha val="43000"/>
                    </a:srgbClr>
                  </a:outerShdw>
                </a:effectLst>
              </a:rPr>
              <a:t>  Благодаря  слаженной  работе  всех заинтересованных  структур </a:t>
            </a:r>
            <a:r>
              <a:rPr lang="ru-RU" sz="2300" dirty="0" smtClean="0">
                <a:ln w="0"/>
                <a:solidFill>
                  <a:schemeClr val="accent1"/>
                </a:solidFill>
                <a:effectLst>
                  <a:outerShdw blurRad="38100" dist="25400" dir="5400000" algn="ctr" rotWithShape="0">
                    <a:srgbClr val="6E747A">
                      <a:alpha val="43000"/>
                    </a:srgbClr>
                  </a:outerShdw>
                </a:effectLst>
              </a:rPr>
              <a:t>и </a:t>
            </a:r>
            <a:r>
              <a:rPr lang="ru-RU" sz="2300" dirty="0">
                <a:ln w="0"/>
                <a:solidFill>
                  <a:schemeClr val="accent1"/>
                </a:solidFill>
                <a:effectLst>
                  <a:outerShdw blurRad="38100" dist="25400" dir="5400000" algn="ctr" rotWithShape="0">
                    <a:srgbClr val="6E747A">
                      <a:alpha val="43000"/>
                    </a:srgbClr>
                  </a:outerShdw>
                </a:effectLst>
              </a:rPr>
              <a:t>ведомств,  в  городе  Тынде  социальная  и  общественно-политическая </a:t>
            </a:r>
            <a:r>
              <a:rPr lang="ru-RU" sz="2300" dirty="0" smtClean="0">
                <a:ln w="0"/>
                <a:solidFill>
                  <a:schemeClr val="accent1"/>
                </a:solidFill>
                <a:effectLst>
                  <a:outerShdw blurRad="38100" dist="25400" dir="5400000" algn="ctr" rotWithShape="0">
                    <a:srgbClr val="6E747A">
                      <a:alpha val="43000"/>
                    </a:srgbClr>
                  </a:outerShdw>
                </a:effectLst>
              </a:rPr>
              <a:t>обстановка </a:t>
            </a:r>
            <a:r>
              <a:rPr lang="ru-RU" sz="2300" dirty="0">
                <a:ln w="0"/>
                <a:solidFill>
                  <a:schemeClr val="accent1"/>
                </a:solidFill>
                <a:effectLst>
                  <a:outerShdw blurRad="38100" dist="25400" dir="5400000" algn="ctr" rotWithShape="0">
                    <a:srgbClr val="6E747A">
                      <a:alpha val="43000"/>
                    </a:srgbClr>
                  </a:outerShdw>
                </a:effectLst>
              </a:rPr>
              <a:t>в течение многих лет остается стабильной. </a:t>
            </a:r>
          </a:p>
          <a:p>
            <a:pPr algn="just"/>
            <a:r>
              <a:rPr lang="ru-RU" sz="2300" dirty="0" smtClean="0">
                <a:ln w="0"/>
                <a:solidFill>
                  <a:schemeClr val="accent1"/>
                </a:solidFill>
                <a:effectLst>
                  <a:outerShdw blurRad="38100" dist="25400" dir="5400000" algn="ctr" rotWithShape="0">
                    <a:srgbClr val="6E747A">
                      <a:alpha val="43000"/>
                    </a:srgbClr>
                  </a:outerShdw>
                </a:effectLst>
              </a:rPr>
              <a:t>Вся </a:t>
            </a:r>
            <a:r>
              <a:rPr lang="ru-RU" sz="2300" dirty="0">
                <a:ln w="0"/>
                <a:solidFill>
                  <a:schemeClr val="accent1"/>
                </a:solidFill>
                <a:effectLst>
                  <a:outerShdw blurRad="38100" dist="25400" dir="5400000" algn="ctr" rotWithShape="0">
                    <a:srgbClr val="6E747A">
                      <a:alpha val="43000"/>
                    </a:srgbClr>
                  </a:outerShdw>
                </a:effectLst>
              </a:rPr>
              <a:t>информация о мероприятиях по оказанию содействия религиозным и национальным общественным объединениям в реализации их социально-значимой деятельности, культурно-просветительных программ, подготовке и проведению мероприятий, направленных на развитие межконфессионального и межнационального диалога, предупреждению конфликтных ситуаций, размещается на официальном сайте Администрации города Тынды http://goradm@tynda.ru, в социальных сетях «Интернет».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6447" y="115069"/>
            <a:ext cx="5609029" cy="271623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448" y="2772016"/>
            <a:ext cx="5609029" cy="3515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22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97280" y="1680754"/>
            <a:ext cx="10145486" cy="164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0" y="69186"/>
            <a:ext cx="5895703" cy="6305488"/>
          </a:xfrm>
        </p:spPr>
        <p:txBody>
          <a:bodyPr>
            <a:normAutofit lnSpcReduction="10000"/>
          </a:bodyPr>
          <a:lstStyle/>
          <a:p>
            <a:r>
              <a:rPr lang="en-US" sz="1700" dirty="0">
                <a:hlinkClick r:id="rId2"/>
              </a:rPr>
              <a:t>https://www.instagram.com/p/B56zbh-gqZY</a:t>
            </a:r>
            <a:r>
              <a:rPr lang="en-US" sz="1700" dirty="0" smtClean="0">
                <a:hlinkClick r:id="rId2"/>
              </a:rPr>
              <a:t>/</a:t>
            </a:r>
            <a:endParaRPr lang="ru-RU" sz="1700" dirty="0" smtClean="0"/>
          </a:p>
          <a:p>
            <a:r>
              <a:rPr lang="en-US" sz="1700" dirty="0">
                <a:hlinkClick r:id="rId3"/>
              </a:rPr>
              <a:t>https://</a:t>
            </a:r>
            <a:r>
              <a:rPr lang="en-US" sz="1700" dirty="0" smtClean="0">
                <a:hlinkClick r:id="rId3"/>
              </a:rPr>
              <a:t>ok.ru/kdm.tynda/statuses/150760141742296</a:t>
            </a:r>
            <a:endParaRPr lang="ru-RU" sz="1700" dirty="0" smtClean="0"/>
          </a:p>
          <a:p>
            <a:r>
              <a:rPr lang="en-US" sz="1700" dirty="0">
                <a:hlinkClick r:id="rId4"/>
              </a:rPr>
              <a:t>http://gorod.tynda.ru/10014/v-tynde-proshel-gorodskoj-festival-natsionalnyh-kultur-bez-granits</a:t>
            </a:r>
            <a:r>
              <a:rPr lang="en-US" sz="1700" dirty="0" smtClean="0">
                <a:hlinkClick r:id="rId4"/>
              </a:rPr>
              <a:t>/</a:t>
            </a:r>
            <a:endParaRPr lang="ru-RU" sz="1700" dirty="0" smtClean="0"/>
          </a:p>
          <a:p>
            <a:r>
              <a:rPr lang="en-US" sz="1700" dirty="0">
                <a:hlinkClick r:id="rId5"/>
              </a:rPr>
              <a:t>https://</a:t>
            </a:r>
            <a:r>
              <a:rPr lang="en-US" sz="1700" dirty="0" smtClean="0">
                <a:hlinkClick r:id="rId5"/>
              </a:rPr>
              <a:t>www.amur.info/news/2019/12/11/164664</a:t>
            </a:r>
            <a:endParaRPr lang="ru-RU" sz="1700" dirty="0" smtClean="0"/>
          </a:p>
          <a:p>
            <a:r>
              <a:rPr lang="en-US" sz="1700" dirty="0">
                <a:hlinkClick r:id="rId6"/>
              </a:rPr>
              <a:t>http://</a:t>
            </a:r>
            <a:r>
              <a:rPr lang="en-US" sz="1700" dirty="0" smtClean="0">
                <a:hlinkClick r:id="rId6"/>
              </a:rPr>
              <a:t>www.teleport2001.ru/news/2019-12-11/115706-nacionalnye-kultury-obedinil-gorodskoy-festival-v-tynde.html</a:t>
            </a:r>
            <a:endParaRPr lang="ru-RU" sz="1700" dirty="0" smtClean="0"/>
          </a:p>
          <a:p>
            <a:r>
              <a:rPr lang="en-US" sz="1700" dirty="0">
                <a:hlinkClick r:id="rId7"/>
              </a:rPr>
              <a:t>https://</a:t>
            </a:r>
            <a:r>
              <a:rPr lang="en-US" sz="1700" dirty="0" smtClean="0">
                <a:hlinkClick r:id="rId7"/>
              </a:rPr>
              <a:t>vk.com/kdmtynda?w=wall-55307160_3377</a:t>
            </a:r>
            <a:endParaRPr lang="ru-RU" sz="1700" dirty="0" smtClean="0"/>
          </a:p>
          <a:p>
            <a:r>
              <a:rPr lang="en-US" sz="1700" dirty="0">
                <a:hlinkClick r:id="rId8"/>
              </a:rPr>
              <a:t>https://www.instagram.com/p/B2Y81AKorAK</a:t>
            </a:r>
            <a:r>
              <a:rPr lang="en-US" sz="1700" dirty="0" smtClean="0">
                <a:hlinkClick r:id="rId8"/>
              </a:rPr>
              <a:t>/</a:t>
            </a:r>
            <a:endParaRPr lang="ru-RU" sz="1700" dirty="0" smtClean="0"/>
          </a:p>
          <a:p>
            <a:r>
              <a:rPr lang="en-US" sz="1700" dirty="0">
                <a:hlinkClick r:id="rId9"/>
              </a:rPr>
              <a:t>https://</a:t>
            </a:r>
            <a:r>
              <a:rPr lang="en-US" sz="1700" dirty="0" smtClean="0">
                <a:hlinkClick r:id="rId9"/>
              </a:rPr>
              <a:t>www.amur.info/news/2019/09/15/159931</a:t>
            </a:r>
            <a:endParaRPr lang="ru-RU" sz="1700" dirty="0" smtClean="0"/>
          </a:p>
          <a:p>
            <a:r>
              <a:rPr lang="en-US" sz="1700" dirty="0">
                <a:hlinkClick r:id="rId10"/>
              </a:rPr>
              <a:t>https://</a:t>
            </a:r>
            <a:r>
              <a:rPr lang="en-US" sz="1700" dirty="0" smtClean="0">
                <a:hlinkClick r:id="rId10"/>
              </a:rPr>
              <a:t>ok.ru/kdm.tynda/statuses/70255650529496</a:t>
            </a:r>
            <a:endParaRPr lang="ru-RU" sz="1700" dirty="0" smtClean="0"/>
          </a:p>
          <a:p>
            <a:r>
              <a:rPr lang="en-US" sz="1700" dirty="0">
                <a:hlinkClick r:id="rId11"/>
              </a:rPr>
              <a:t>https://</a:t>
            </a:r>
            <a:r>
              <a:rPr lang="en-US" sz="1700" dirty="0" smtClean="0">
                <a:hlinkClick r:id="rId11"/>
              </a:rPr>
              <a:t>nashatynda.ru/news/view?id=provody-zimy-prosli-v-tynde</a:t>
            </a:r>
            <a:endParaRPr lang="en-US" sz="1700" dirty="0"/>
          </a:p>
          <a:p>
            <a:r>
              <a:rPr lang="en-US" sz="1700" dirty="0">
                <a:hlinkClick r:id="rId12"/>
              </a:rPr>
              <a:t>https://www.instagram.com/kulturatynda</a:t>
            </a:r>
            <a:r>
              <a:rPr lang="en-US" sz="1700" dirty="0" smtClean="0">
                <a:hlinkClick r:id="rId12"/>
              </a:rPr>
              <a:t>/</a:t>
            </a:r>
            <a:endParaRPr lang="en-US" sz="1700" dirty="0"/>
          </a:p>
          <a:p>
            <a:r>
              <a:rPr lang="en-US" sz="1700" dirty="0">
                <a:hlinkClick r:id="rId13"/>
              </a:rPr>
              <a:t>https://</a:t>
            </a:r>
            <a:r>
              <a:rPr lang="en-US" sz="1700" dirty="0" smtClean="0">
                <a:hlinkClick r:id="rId13"/>
              </a:rPr>
              <a:t>ok.ru/spravka53333/topic/69303599871390</a:t>
            </a:r>
            <a:endParaRPr lang="en-US" sz="1700" dirty="0" smtClean="0"/>
          </a:p>
          <a:p>
            <a:r>
              <a:rPr lang="en-US" sz="1700" dirty="0" smtClean="0">
                <a:hlinkClick r:id="rId14"/>
              </a:rPr>
              <a:t>https</a:t>
            </a:r>
            <a:r>
              <a:rPr lang="en-US" sz="1700" dirty="0">
                <a:hlinkClick r:id="rId14"/>
              </a:rPr>
              <a:t>://</a:t>
            </a:r>
            <a:r>
              <a:rPr lang="en-US" sz="1700" dirty="0" smtClean="0">
                <a:hlinkClick r:id="rId14"/>
              </a:rPr>
              <a:t>ok.ru/kulturavtynde/statuses/67870856372443</a:t>
            </a:r>
            <a:endParaRPr lang="ru-RU" sz="1700" dirty="0" smtClean="0"/>
          </a:p>
          <a:p>
            <a:r>
              <a:rPr lang="en-US" sz="1700" dirty="0">
                <a:hlinkClick r:id="rId15"/>
              </a:rPr>
              <a:t>http://gazeta-bam.ru/news/media/2019/5/31/tyindintsyi-otmetili-den-slavyanskoj-pismennosti-i-kulturyi</a:t>
            </a:r>
            <a:r>
              <a:rPr lang="en-US" sz="1700" dirty="0" smtClean="0">
                <a:hlinkClick r:id="rId15"/>
              </a:rPr>
              <a:t>/</a:t>
            </a:r>
            <a:endParaRPr lang="ru-RU" sz="1700" dirty="0" smtClean="0"/>
          </a:p>
          <a:p>
            <a:endParaRPr lang="en-US" dirty="0"/>
          </a:p>
          <a:p>
            <a:endParaRPr lang="ru-RU" dirty="0"/>
          </a:p>
          <a:p>
            <a:endParaRPr lang="en-US" dirty="0"/>
          </a:p>
          <a:p>
            <a:endParaRPr lang="ru-RU" dirty="0" smtClean="0"/>
          </a:p>
          <a:p>
            <a:endParaRPr lang="ru-RU" dirty="0" smtClean="0"/>
          </a:p>
          <a:p>
            <a:pPr marL="0" indent="0">
              <a:buNone/>
            </a:pPr>
            <a:endParaRPr lang="ru-RU" dirty="0"/>
          </a:p>
        </p:txBody>
      </p:sp>
      <p:sp>
        <p:nvSpPr>
          <p:cNvPr id="5" name="Объект 2"/>
          <p:cNvSpPr txBox="1">
            <a:spLocks/>
          </p:cNvSpPr>
          <p:nvPr/>
        </p:nvSpPr>
        <p:spPr>
          <a:xfrm>
            <a:off x="5895703" y="69186"/>
            <a:ext cx="6313715" cy="6409992"/>
          </a:xfrm>
          <a:prstGeom prst="rect">
            <a:avLst/>
          </a:prstGeom>
        </p:spPr>
        <p:txBody>
          <a:bodyPr vert="horz" lIns="0" tIns="45720" rIns="0" bIns="45720" rtlCol="0">
            <a:normAutofit fontScale="4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500" dirty="0" smtClean="0">
                <a:hlinkClick r:id="rId16"/>
              </a:rPr>
              <a:t>https://ok.ru/kulturavtynde/statuses</a:t>
            </a:r>
            <a:endParaRPr lang="en-US" sz="3500" dirty="0" smtClean="0"/>
          </a:p>
          <a:p>
            <a:r>
              <a:rPr lang="en-US" sz="3500" dirty="0" smtClean="0">
                <a:hlinkClick r:id="rId12"/>
              </a:rPr>
              <a:t>https://www.instagram.com/kulturatynda/</a:t>
            </a:r>
            <a:endParaRPr lang="en-US" sz="3500" dirty="0" smtClean="0"/>
          </a:p>
          <a:p>
            <a:r>
              <a:rPr lang="en-US" sz="3500" dirty="0" smtClean="0">
                <a:hlinkClick r:id="rId17"/>
              </a:rPr>
              <a:t>https://nashatynda.ru/news/view?id=v-sobore-svatoj-troicy-tyndy-prosli-meropriatia-posvasennye-dnu-slavanskoj-pismennosti-i-kultury</a:t>
            </a:r>
            <a:endParaRPr lang="ru-RU" sz="3500" dirty="0" smtClean="0"/>
          </a:p>
          <a:p>
            <a:r>
              <a:rPr lang="en-US" sz="3500" dirty="0" smtClean="0"/>
              <a:t> </a:t>
            </a:r>
            <a:r>
              <a:rPr lang="en-US" sz="3500" dirty="0" smtClean="0">
                <a:hlinkClick r:id="rId18"/>
              </a:rPr>
              <a:t>https://muzbam.amur.muzkult.ru/news/48962511</a:t>
            </a:r>
            <a:endParaRPr lang="en-US" sz="3500" dirty="0" smtClean="0"/>
          </a:p>
          <a:p>
            <a:r>
              <a:rPr lang="en-US" sz="3500" dirty="0" smtClean="0">
                <a:hlinkClick r:id="rId19"/>
              </a:rPr>
              <a:t>https://muzbam.amur.muzkult.ru/news/9236698</a:t>
            </a:r>
            <a:endParaRPr lang="ru-RU" sz="3500" dirty="0" smtClean="0"/>
          </a:p>
          <a:p>
            <a:r>
              <a:rPr lang="en-US" sz="3500" dirty="0" smtClean="0">
                <a:hlinkClick r:id="rId20"/>
              </a:rPr>
              <a:t>https://www.facebook.com/groups/172340923422327/permalink/531726297483786/</a:t>
            </a:r>
            <a:endParaRPr lang="en-US" sz="3500" dirty="0" smtClean="0"/>
          </a:p>
          <a:p>
            <a:r>
              <a:rPr lang="en-US" sz="3500" dirty="0" smtClean="0">
                <a:hlinkClick r:id="rId21"/>
              </a:rPr>
              <a:t>https://www.youtube.com/watch?v=6-EaCvqLddI&amp;feature=share&amp;fbclid=IwAR2w85gkyAYnGKkW0-rS3xNJJfBp5RPxpiyst-X9F8cSe--na1fWg225cSE</a:t>
            </a:r>
            <a:endParaRPr lang="en-US" sz="3500" dirty="0" smtClean="0"/>
          </a:p>
          <a:p>
            <a:r>
              <a:rPr lang="en-US" sz="3500" dirty="0" smtClean="0">
                <a:hlinkClick r:id="rId22"/>
              </a:rPr>
              <a:t>https://muzbam.amur.muzkult.ru/virtualnye_ekskursii</a:t>
            </a:r>
            <a:endParaRPr lang="en-US" sz="3500" dirty="0" smtClean="0"/>
          </a:p>
          <a:p>
            <a:r>
              <a:rPr lang="en-US" sz="3500" dirty="0" smtClean="0">
                <a:hlinkClick r:id="rId23"/>
              </a:rPr>
              <a:t>https://muzbam.amur.muzkult.ru/news/38271172</a:t>
            </a:r>
            <a:endParaRPr lang="en-US" sz="3500" dirty="0" smtClean="0"/>
          </a:p>
          <a:p>
            <a:r>
              <a:rPr lang="en-US" sz="3500" dirty="0" smtClean="0">
                <a:hlinkClick r:id="rId24"/>
              </a:rPr>
              <a:t>https://muzbam.amur.muzkult.ru/etnografiya</a:t>
            </a:r>
            <a:endParaRPr lang="en-US" sz="3500" dirty="0" smtClean="0"/>
          </a:p>
          <a:p>
            <a:r>
              <a:rPr lang="en-US" sz="3500" dirty="0" smtClean="0">
                <a:hlinkClick r:id="rId22"/>
              </a:rPr>
              <a:t>https://muzbam.amur.muzkult.ru/virtualnye_ekskursii</a:t>
            </a:r>
            <a:endParaRPr lang="en-US" sz="3500" dirty="0" smtClean="0"/>
          </a:p>
          <a:p>
            <a:r>
              <a:rPr lang="en-US" sz="3500" dirty="0" smtClean="0">
                <a:hlinkClick r:id="rId25"/>
              </a:rPr>
              <a:t>https://www.facebook.com/olga.anishenko.92/videos/221796255592510/</a:t>
            </a:r>
            <a:endParaRPr lang="en-US" sz="3500" dirty="0" smtClean="0"/>
          </a:p>
          <a:p>
            <a:r>
              <a:rPr lang="en-US" sz="3500" dirty="0" smtClean="0">
                <a:hlinkClick r:id="rId26"/>
              </a:rPr>
              <a:t>https://muzbam.amur.muzkult.ru/news/51561366</a:t>
            </a:r>
            <a:endParaRPr lang="en-US" sz="3500" dirty="0" smtClean="0"/>
          </a:p>
          <a:p>
            <a:r>
              <a:rPr lang="en-US" sz="3500" dirty="0" smtClean="0">
                <a:hlinkClick r:id="rId27"/>
              </a:rPr>
              <a:t>http://gazeta-bam.ru/news/media/2020/1/31/kostyumyi-ot-evenkijskogo-kutyure-vyistavlenyi-v-muzee-istorii-bama/</a:t>
            </a:r>
            <a:endParaRPr lang="en-US" sz="3500" dirty="0" smtClean="0"/>
          </a:p>
          <a:p>
            <a:endParaRPr lang="en-US" dirty="0" smtClean="0"/>
          </a:p>
          <a:p>
            <a:endParaRPr lang="ru-RU" dirty="0" smtClean="0"/>
          </a:p>
          <a:p>
            <a:endParaRPr lang="ru-RU" dirty="0" smtClean="0"/>
          </a:p>
          <a:p>
            <a:pPr marL="0" indent="0">
              <a:buFont typeface="Calibri" panose="020F0502020204030204" pitchFamily="34" charset="0"/>
              <a:buNone/>
            </a:pPr>
            <a:endParaRPr lang="ru-RU" dirty="0"/>
          </a:p>
        </p:txBody>
      </p:sp>
    </p:spTree>
    <p:extLst>
      <p:ext uri="{BB962C8B-B14F-4D97-AF65-F5344CB8AC3E}">
        <p14:creationId xmlns:p14="http://schemas.microsoft.com/office/powerpoint/2010/main" val="1764275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275714" y="261257"/>
            <a:ext cx="6142503" cy="6322422"/>
          </a:xfrm>
        </p:spPr>
        <p:txBody>
          <a:bodyPr>
            <a:normAutofit fontScale="92500" lnSpcReduction="20000"/>
          </a:bodyPr>
          <a:lstStyle/>
          <a:p>
            <a:pPr algn="just"/>
            <a:r>
              <a:rPr lang="ru-RU" dirty="0">
                <a:ln w="0"/>
                <a:solidFill>
                  <a:schemeClr val="accent1"/>
                </a:solidFill>
                <a:effectLst>
                  <a:outerShdw blurRad="38100" dist="25400" dir="5400000" algn="ctr" rotWithShape="0">
                    <a:srgbClr val="6E747A">
                      <a:alpha val="43000"/>
                    </a:srgbClr>
                  </a:outerShdw>
                </a:effectLst>
              </a:rPr>
              <a:t> Работа в данном  направлении  ведется  в соответствии с  нормативными и правовыми актами федерального и регионального уровней, а также в соответствии с муниципальной программой «Молодежь Тынды» по реализации государственной молодежной политики в городе Тынде Амурской области на 2015-2024 годы.  В основных мероприятиях программы отражены направления по поддержке и взаимодействию с общественными организациями и движениями, формированию российской идентичности, единства российской нации, а также содействие межкультурному и межконфессиональному диалогу.</a:t>
            </a:r>
          </a:p>
          <a:p>
            <a:pPr algn="just"/>
            <a:r>
              <a:rPr lang="ru-RU" dirty="0">
                <a:ln w="0"/>
                <a:solidFill>
                  <a:schemeClr val="accent1"/>
                </a:solidFill>
                <a:effectLst>
                  <a:outerShdw blurRad="38100" dist="25400" dir="5400000" algn="ctr" rotWithShape="0">
                    <a:srgbClr val="6E747A">
                      <a:alpha val="43000"/>
                    </a:srgbClr>
                  </a:outerShdw>
                </a:effectLst>
              </a:rPr>
              <a:t>       Управление молодежной и семейной политики, физической культуры и спорта Администрации города Тынды и его подведомственное учреждение МДЦ «Гармония» </a:t>
            </a:r>
            <a:r>
              <a:rPr lang="ru-RU" dirty="0" err="1">
                <a:ln w="0"/>
                <a:solidFill>
                  <a:schemeClr val="accent1"/>
                </a:solidFill>
                <a:effectLst>
                  <a:outerShdw blurRad="38100" dist="25400" dir="5400000" algn="ctr" rotWithShape="0">
                    <a:srgbClr val="6E747A">
                      <a:alpha val="43000"/>
                    </a:srgbClr>
                  </a:outerShdw>
                </a:effectLst>
              </a:rPr>
              <a:t>г.Тынды</a:t>
            </a:r>
            <a:r>
              <a:rPr lang="ru-RU" dirty="0">
                <a:ln w="0"/>
                <a:solidFill>
                  <a:schemeClr val="accent1"/>
                </a:solidFill>
                <a:effectLst>
                  <a:outerShdw blurRad="38100" dist="25400" dir="5400000" algn="ctr" rotWithShape="0">
                    <a:srgbClr val="6E747A">
                      <a:alpha val="43000"/>
                    </a:srgbClr>
                  </a:outerShdw>
                </a:effectLst>
              </a:rPr>
              <a:t> реализует на территории города молодежную политику, как целостную, скоординированную стратегию совместной работы всех заинтересованных ведомств в данном направлении.    </a:t>
            </a:r>
          </a:p>
          <a:p>
            <a:pPr algn="just"/>
            <a:r>
              <a:rPr lang="ru-RU" dirty="0">
                <a:ln w="0"/>
                <a:solidFill>
                  <a:schemeClr val="accent1"/>
                </a:solidFill>
                <a:effectLst>
                  <a:outerShdw blurRad="38100" dist="25400" dir="5400000" algn="ctr" rotWithShape="0">
                    <a:srgbClr val="6E747A">
                      <a:alpha val="43000"/>
                    </a:srgbClr>
                  </a:outerShdw>
                </a:effectLst>
              </a:rPr>
              <a:t>В рамках поддержки и взаимодействия с социально - ориентированными некоммерческими организациями продолжается работа по созданию условий для расширения активности и пространства молодежных общественных объединений. В 2019 году на базе молодежного центра занималось 21 молодежное объединение.</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8264" y="137159"/>
            <a:ext cx="4823804" cy="3215869"/>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b="9918"/>
          <a:stretch/>
        </p:blipFill>
        <p:spPr>
          <a:xfrm>
            <a:off x="6828264" y="3422468"/>
            <a:ext cx="4823803" cy="2847703"/>
          </a:xfrm>
          <a:prstGeom prst="rect">
            <a:avLst/>
          </a:prstGeom>
        </p:spPr>
      </p:pic>
    </p:spTree>
    <p:extLst>
      <p:ext uri="{BB962C8B-B14F-4D97-AF65-F5344CB8AC3E}">
        <p14:creationId xmlns:p14="http://schemas.microsoft.com/office/powerpoint/2010/main" val="1142681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4198" y="1660124"/>
            <a:ext cx="10262586" cy="17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197336" y="115074"/>
            <a:ext cx="6717269" cy="6390229"/>
          </a:xfrm>
        </p:spPr>
        <p:txBody>
          <a:bodyPr>
            <a:normAutofit fontScale="92500" lnSpcReduction="10000"/>
          </a:bodyPr>
          <a:lstStyle/>
          <a:p>
            <a:pPr algn="just"/>
            <a:r>
              <a:rPr lang="ru-RU" dirty="0">
                <a:ln w="0"/>
                <a:solidFill>
                  <a:schemeClr val="accent1"/>
                </a:solidFill>
                <a:effectLst>
                  <a:outerShdw blurRad="38100" dist="25400" dir="5400000" algn="ctr" rotWithShape="0">
                    <a:srgbClr val="6E747A">
                      <a:alpha val="43000"/>
                    </a:srgbClr>
                  </a:outerShdw>
                </a:effectLst>
              </a:rPr>
              <a:t>По направлению «Формирование российской идентичности, единства российской нации, содействие межкультурному и межконфессиональному диалогу» ежегодно проводятся акции: «Мы все такие разные, но все-таки мы вместе!», «Мы за здоровую Россию!», «Мы против табака», «Свеча памяти». </a:t>
            </a:r>
          </a:p>
          <a:p>
            <a:pPr algn="just"/>
            <a:r>
              <a:rPr lang="ru-RU" dirty="0">
                <a:ln w="0"/>
                <a:solidFill>
                  <a:schemeClr val="accent1"/>
                </a:solidFill>
                <a:effectLst>
                  <a:outerShdw blurRad="38100" dist="25400" dir="5400000" algn="ctr" rotWithShape="0">
                    <a:srgbClr val="6E747A">
                      <a:alpha val="43000"/>
                    </a:srgbClr>
                  </a:outerShdw>
                </a:effectLst>
              </a:rPr>
              <a:t>         В целях укрепления социального, межнационального и межконфессионального согласия в молодежной среде проводятся:</a:t>
            </a:r>
          </a:p>
          <a:p>
            <a:pPr algn="just"/>
            <a:r>
              <a:rPr lang="ru-RU" dirty="0">
                <a:ln w="0"/>
                <a:solidFill>
                  <a:schemeClr val="accent1"/>
                </a:solidFill>
                <a:effectLst>
                  <a:outerShdw blurRad="38100" dist="25400" dir="5400000" algn="ctr" rotWithShape="0">
                    <a:srgbClr val="6E747A">
                      <a:alpha val="43000"/>
                    </a:srgbClr>
                  </a:outerShdw>
                </a:effectLst>
              </a:rPr>
              <a:t>         - лекции, </a:t>
            </a:r>
            <a:r>
              <a:rPr lang="ru-RU" dirty="0" err="1">
                <a:ln w="0"/>
                <a:solidFill>
                  <a:schemeClr val="accent1"/>
                </a:solidFill>
                <a:effectLst>
                  <a:outerShdw blurRad="38100" dist="25400" dir="5400000" algn="ctr" rotWithShape="0">
                    <a:srgbClr val="6E747A">
                      <a:alpha val="43000"/>
                    </a:srgbClr>
                  </a:outerShdw>
                </a:effectLst>
              </a:rPr>
              <a:t>тренинговые</a:t>
            </a:r>
            <a:r>
              <a:rPr lang="ru-RU" dirty="0">
                <a:ln w="0"/>
                <a:solidFill>
                  <a:schemeClr val="accent1"/>
                </a:solidFill>
                <a:effectLst>
                  <a:outerShdw blurRad="38100" dist="25400" dir="5400000" algn="ctr" rotWithShape="0">
                    <a:srgbClr val="6E747A">
                      <a:alpha val="43000"/>
                    </a:srgbClr>
                  </a:outerShdw>
                </a:effectLst>
              </a:rPr>
              <a:t> занятия по толерантному отношению друг к другу, интерактивные уроки с учащимися общеобразовательных школ на тему «Как справляться со стрессом в трудных ситуациях»; </a:t>
            </a:r>
          </a:p>
          <a:p>
            <a:pPr algn="just"/>
            <a:r>
              <a:rPr lang="ru-RU" dirty="0">
                <a:ln w="0"/>
                <a:solidFill>
                  <a:schemeClr val="accent1"/>
                </a:solidFill>
                <a:effectLst>
                  <a:outerShdw blurRad="38100" dist="25400" dir="5400000" algn="ctr" rotWithShape="0">
                    <a:srgbClr val="6E747A">
                      <a:alpha val="43000"/>
                    </a:srgbClr>
                  </a:outerShdw>
                </a:effectLst>
              </a:rPr>
              <a:t>         - </a:t>
            </a:r>
            <a:r>
              <a:rPr lang="ru-RU" dirty="0" err="1">
                <a:ln w="0"/>
                <a:solidFill>
                  <a:schemeClr val="accent1"/>
                </a:solidFill>
                <a:effectLst>
                  <a:outerShdw blurRad="38100" dist="25400" dir="5400000" algn="ctr" rotWithShape="0">
                    <a:srgbClr val="6E747A">
                      <a:alpha val="43000"/>
                    </a:srgbClr>
                  </a:outerShdw>
                </a:effectLst>
              </a:rPr>
              <a:t>тренинговые</a:t>
            </a:r>
            <a:r>
              <a:rPr lang="ru-RU" dirty="0">
                <a:ln w="0"/>
                <a:solidFill>
                  <a:schemeClr val="accent1"/>
                </a:solidFill>
                <a:effectLst>
                  <a:outerShdw blurRad="38100" dist="25400" dir="5400000" algn="ctr" rotWithShape="0">
                    <a:srgbClr val="6E747A">
                      <a:alpha val="43000"/>
                    </a:srgbClr>
                  </a:outerShdw>
                </a:effectLst>
              </a:rPr>
              <a:t> занятия  на сплочение и адаптацию студентов-первокурсников Байкало-Амурского института железнодорожного транспорта, Амурского технического колледжа. </a:t>
            </a:r>
            <a:endParaRPr lang="ru-RU" dirty="0" smtClean="0">
              <a:ln w="0"/>
              <a:solidFill>
                <a:schemeClr val="accent1"/>
              </a:solidFill>
              <a:effectLst>
                <a:outerShdw blurRad="38100" dist="25400" dir="5400000" algn="ctr" rotWithShape="0">
                  <a:srgbClr val="6E747A">
                    <a:alpha val="43000"/>
                  </a:srgbClr>
                </a:outerShdw>
              </a:effectLst>
            </a:endParaRPr>
          </a:p>
          <a:p>
            <a:pPr algn="just"/>
            <a:r>
              <a:rPr lang="ru-RU" dirty="0" smtClean="0">
                <a:ln w="0"/>
                <a:solidFill>
                  <a:schemeClr val="accent1"/>
                </a:solidFill>
                <a:effectLst>
                  <a:outerShdw blurRad="38100" dist="25400" dir="5400000" algn="ctr" rotWithShape="0">
                    <a:srgbClr val="6E747A">
                      <a:alpha val="43000"/>
                    </a:srgbClr>
                  </a:outerShdw>
                </a:effectLst>
              </a:rPr>
              <a:t>В </a:t>
            </a:r>
            <a:r>
              <a:rPr lang="ru-RU" dirty="0">
                <a:ln w="0"/>
                <a:solidFill>
                  <a:schemeClr val="accent1"/>
                </a:solidFill>
                <a:effectLst>
                  <a:outerShdw blurRad="38100" dist="25400" dir="5400000" algn="ctr" rotWithShape="0">
                    <a:srgbClr val="6E747A">
                      <a:alpha val="43000"/>
                    </a:srgbClr>
                  </a:outerShdw>
                </a:effectLst>
              </a:rPr>
              <a:t>2019 году прошли интеллектуальные игры «РИСК» на темы: «За кулисами», «Достижения России», «Великие произведения России», «Победы России»,  Всероссийские исторические </a:t>
            </a:r>
            <a:r>
              <a:rPr lang="ru-RU" dirty="0" err="1">
                <a:ln w="0"/>
                <a:solidFill>
                  <a:schemeClr val="accent1"/>
                </a:solidFill>
                <a:effectLst>
                  <a:outerShdw blurRad="38100" dist="25400" dir="5400000" algn="ctr" rotWithShape="0">
                    <a:srgbClr val="6E747A">
                      <a:alpha val="43000"/>
                    </a:srgbClr>
                  </a:outerShdw>
                </a:effectLst>
              </a:rPr>
              <a:t>квесты</a:t>
            </a:r>
            <a:r>
              <a:rPr lang="ru-RU" dirty="0">
                <a:ln w="0"/>
                <a:solidFill>
                  <a:schemeClr val="accent1"/>
                </a:solidFill>
                <a:effectLst>
                  <a:outerShdw blurRad="38100" dist="25400" dir="5400000" algn="ctr" rotWithShape="0">
                    <a:srgbClr val="6E747A">
                      <a:alpha val="43000"/>
                    </a:srgbClr>
                  </a:outerShdw>
                </a:effectLst>
              </a:rPr>
              <a:t> «Освобождение Крыма», посвященные 75-летию освобождения крымского полуострова от немецко-фашистских захватчиков, «Арктика», «Калашников».</a:t>
            </a: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b="8368"/>
          <a:stretch/>
        </p:blipFill>
        <p:spPr>
          <a:xfrm>
            <a:off x="7116250" y="3497802"/>
            <a:ext cx="4527109" cy="276552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1190" y="53088"/>
            <a:ext cx="4522169" cy="3391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6892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01189" y="1567543"/>
            <a:ext cx="10406742" cy="330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226570" y="313024"/>
            <a:ext cx="6055344" cy="5951298"/>
          </a:xfrm>
        </p:spPr>
        <p:txBody>
          <a:bodyPr>
            <a:noAutofit/>
          </a:bodyPr>
          <a:lstStyle/>
          <a:p>
            <a:r>
              <a:rPr lang="ru-RU" sz="2600" dirty="0">
                <a:ln w="0"/>
                <a:solidFill>
                  <a:schemeClr val="accent1"/>
                </a:solidFill>
                <a:effectLst>
                  <a:outerShdw blurRad="38100" dist="25400" dir="5400000" algn="ctr" rotWithShape="0">
                    <a:srgbClr val="6E747A">
                      <a:alpha val="43000"/>
                    </a:srgbClr>
                  </a:outerShdw>
                </a:effectLst>
              </a:rPr>
              <a:t>Ежегодно отделом молодежной и семейной политики Управления молодежи и спорта с </a:t>
            </a:r>
            <a:r>
              <a:rPr lang="ru-RU" sz="2600" dirty="0" err="1">
                <a:ln w="0"/>
                <a:solidFill>
                  <a:schemeClr val="accent1"/>
                </a:solidFill>
                <a:effectLst>
                  <a:outerShdw blurRad="38100" dist="25400" dir="5400000" algn="ctr" rotWithShape="0">
                    <a:srgbClr val="6E747A">
                      <a:alpha val="43000"/>
                    </a:srgbClr>
                  </a:outerShdw>
                </a:effectLst>
              </a:rPr>
              <a:t>Молодежно</a:t>
            </a:r>
            <a:r>
              <a:rPr lang="ru-RU" sz="2600" dirty="0">
                <a:ln w="0"/>
                <a:solidFill>
                  <a:schemeClr val="accent1"/>
                </a:solidFill>
                <a:effectLst>
                  <a:outerShdw blurRad="38100" dist="25400" dir="5400000" algn="ctr" rotWithShape="0">
                    <a:srgbClr val="6E747A">
                      <a:alpha val="43000"/>
                    </a:srgbClr>
                  </a:outerShdw>
                </a:effectLst>
              </a:rPr>
              <a:t>-досуговым центром «Гармония» проводится региональный фестиваль национальных культур «Без границ», в котором принимают участие делегации национальных диаспор города Тынды и Тындинского района, образовательные организации общего, дополнительного и профессионального образования города Тынды. Гостей ярмарки в этот день всегда ожидает много интересного: - концертная программа, демонстрация народных подворий, обрядов и блюд, мастер-классы. </a:t>
            </a: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25480" b="2070"/>
          <a:stretch/>
        </p:blipFill>
        <p:spPr>
          <a:xfrm>
            <a:off x="6351582" y="3718224"/>
            <a:ext cx="5190162" cy="254609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1582" y="168415"/>
            <a:ext cx="5190162" cy="3460108"/>
          </a:xfrm>
          <a:prstGeom prst="rect">
            <a:avLst/>
          </a:prstGeom>
        </p:spPr>
      </p:pic>
    </p:spTree>
    <p:extLst>
      <p:ext uri="{BB962C8B-B14F-4D97-AF65-F5344CB8AC3E}">
        <p14:creationId xmlns:p14="http://schemas.microsoft.com/office/powerpoint/2010/main" val="234569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849865" y="786285"/>
            <a:ext cx="10523529"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0" name="Подзаголовок 2"/>
          <p:cNvSpPr txBox="1">
            <a:spLocks/>
          </p:cNvSpPr>
          <p:nvPr/>
        </p:nvSpPr>
        <p:spPr>
          <a:xfrm>
            <a:off x="0" y="122345"/>
            <a:ext cx="6433575" cy="2934364"/>
          </a:xfrm>
          <a:prstGeom prst="rect">
            <a:avLst/>
          </a:prstGeom>
        </p:spPr>
        <p:txBody>
          <a:bodyPr vert="horz" lIns="0" tIns="45720" rIns="0" bIns="45720" rtlCol="0">
            <a:normAutofit fontScale="4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sz="5100" dirty="0" smtClean="0">
                <a:ln w="0"/>
                <a:solidFill>
                  <a:schemeClr val="accent1"/>
                </a:solidFill>
                <a:effectLst>
                  <a:outerShdw blurRad="38100" dist="25400" dir="5400000" algn="ctr" rotWithShape="0">
                    <a:srgbClr val="6E747A">
                      <a:alpha val="43000"/>
                    </a:srgbClr>
                  </a:outerShdw>
                </a:effectLst>
              </a:rPr>
              <a:t>В рамках фестиваля «Без границ» организована </a:t>
            </a:r>
            <a:r>
              <a:rPr lang="ru-RU" sz="5100" dirty="0">
                <a:ln w="0"/>
                <a:solidFill>
                  <a:schemeClr val="accent1"/>
                </a:solidFill>
                <a:effectLst>
                  <a:outerShdw blurRad="38100" dist="25400" dir="5400000" algn="ctr" rotWithShape="0">
                    <a:srgbClr val="6E747A">
                      <a:alpha val="43000"/>
                    </a:srgbClr>
                  </a:outerShdw>
                </a:effectLst>
              </a:rPr>
              <a:t>в</a:t>
            </a:r>
            <a:r>
              <a:rPr lang="ru-RU" sz="5100" dirty="0" smtClean="0">
                <a:ln w="0"/>
                <a:solidFill>
                  <a:schemeClr val="accent1"/>
                </a:solidFill>
                <a:effectLst>
                  <a:outerShdw blurRad="38100" dist="25400" dir="5400000" algn="ctr" rotWithShape="0">
                    <a:srgbClr val="6E747A">
                      <a:alpha val="43000"/>
                    </a:srgbClr>
                  </a:outerShdw>
                </a:effectLst>
              </a:rPr>
              <a:t>ыставка блюд национальных кухонь</a:t>
            </a:r>
          </a:p>
          <a:p>
            <a:pPr algn="ctr"/>
            <a:r>
              <a:rPr lang="ru-RU" sz="4200" dirty="0">
                <a:ln w="0"/>
                <a:solidFill>
                  <a:schemeClr val="accent1"/>
                </a:solidFill>
                <a:effectLst>
                  <a:outerShdw blurRad="38100" dist="25400" dir="5400000" algn="ctr" rotWithShape="0">
                    <a:srgbClr val="6E747A">
                      <a:alpha val="43000"/>
                    </a:srgbClr>
                  </a:outerShdw>
                </a:effectLst>
              </a:rPr>
              <a:t> </a:t>
            </a:r>
            <a:r>
              <a:rPr lang="ru-RU" sz="3600" dirty="0" smtClean="0">
                <a:ln w="0"/>
                <a:solidFill>
                  <a:schemeClr val="accent1"/>
                </a:solidFill>
                <a:effectLst>
                  <a:outerShdw blurRad="38100" dist="25400" dir="5400000" algn="ctr" rotWithShape="0">
                    <a:srgbClr val="6E747A">
                      <a:alpha val="43000"/>
                    </a:srgbClr>
                  </a:outerShdw>
                </a:effectLst>
              </a:rPr>
              <a:t>Главная цель ярмарки - сохранение </a:t>
            </a:r>
            <a:r>
              <a:rPr lang="ru-RU" sz="3600" dirty="0">
                <a:ln w="0"/>
                <a:solidFill>
                  <a:schemeClr val="accent1"/>
                </a:solidFill>
                <a:effectLst>
                  <a:outerShdw blurRad="38100" dist="25400" dir="5400000" algn="ctr" rotWithShape="0">
                    <a:srgbClr val="6E747A">
                      <a:alpha val="43000"/>
                    </a:srgbClr>
                  </a:outerShdw>
                </a:effectLst>
              </a:rPr>
              <a:t>и </a:t>
            </a:r>
            <a:r>
              <a:rPr lang="ru-RU" sz="3600" dirty="0" smtClean="0">
                <a:ln w="0"/>
                <a:solidFill>
                  <a:schemeClr val="accent1"/>
                </a:solidFill>
                <a:effectLst>
                  <a:outerShdw blurRad="38100" dist="25400" dir="5400000" algn="ctr" rotWithShape="0">
                    <a:srgbClr val="6E747A">
                      <a:alpha val="43000"/>
                    </a:srgbClr>
                  </a:outerShdw>
                </a:effectLst>
              </a:rPr>
              <a:t>развитие </a:t>
            </a:r>
            <a:r>
              <a:rPr lang="ru-RU" sz="3600" dirty="0">
                <a:ln w="0"/>
                <a:solidFill>
                  <a:schemeClr val="accent1"/>
                </a:solidFill>
                <a:effectLst>
                  <a:outerShdw blurRad="38100" dist="25400" dir="5400000" algn="ctr" rotWithShape="0">
                    <a:srgbClr val="6E747A">
                      <a:alpha val="43000"/>
                    </a:srgbClr>
                  </a:outerShdw>
                </a:effectLst>
              </a:rPr>
              <a:t>традиций многонациональной культуры города посредством привлечения молодежи к активному участию в культурном диалоге представителей разных национальностей</a:t>
            </a:r>
            <a:r>
              <a:rPr lang="ru-RU" sz="3600" dirty="0" smtClean="0">
                <a:ln w="0"/>
                <a:solidFill>
                  <a:schemeClr val="accent1"/>
                </a:solidFill>
                <a:effectLst>
                  <a:outerShdw blurRad="38100" dist="25400" dir="5400000" algn="ctr" rotWithShape="0">
                    <a:srgbClr val="6E747A">
                      <a:alpha val="43000"/>
                    </a:srgbClr>
                  </a:outerShdw>
                </a:effectLst>
              </a:rPr>
              <a:t>.</a:t>
            </a:r>
          </a:p>
          <a:p>
            <a:pPr algn="ctr"/>
            <a:r>
              <a:rPr lang="ru-RU" sz="3600" dirty="0" smtClean="0">
                <a:ln w="0"/>
                <a:solidFill>
                  <a:schemeClr val="accent1"/>
                </a:solidFill>
                <a:effectLst>
                  <a:outerShdw blurRad="38100" dist="25400" dir="5400000" algn="ctr" rotWithShape="0">
                    <a:srgbClr val="6E747A">
                      <a:alpha val="43000"/>
                    </a:srgbClr>
                  </a:outerShdw>
                </a:effectLst>
              </a:rPr>
              <a:t>На фотографиях представлены выставки блюд, подготовленные делегациями от образовательных учреждений и национальных диаспор города Тында </a:t>
            </a:r>
            <a:endParaRPr lang="ru-RU" sz="3600" dirty="0">
              <a:ln w="0"/>
              <a:solidFill>
                <a:schemeClr val="accent1"/>
              </a:solidFill>
              <a:effectLst>
                <a:outerShdw blurRad="38100" dist="25400" dir="5400000" algn="ctr" rotWithShape="0">
                  <a:srgbClr val="6E747A">
                    <a:alpha val="43000"/>
                  </a:srgbClr>
                </a:outerShdw>
              </a:effectLst>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381" y="122345"/>
            <a:ext cx="4939819" cy="3293213"/>
          </a:xfrm>
          <a:prstGeom prst="rect">
            <a:avLst/>
          </a:prstGeom>
          <a:ln>
            <a:noFill/>
          </a:ln>
          <a:effectLst>
            <a:outerShdw blurRad="190500" algn="tl" rotWithShape="0">
              <a:srgbClr val="000000">
                <a:alpha val="70000"/>
              </a:srgbClr>
            </a:outerShdw>
          </a:effectLst>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840" y="2411395"/>
            <a:ext cx="5762701" cy="3841800"/>
          </a:xfrm>
          <a:prstGeom prst="rect">
            <a:avLst/>
          </a:prstGeom>
          <a:ln>
            <a:noFill/>
          </a:ln>
          <a:effectLst>
            <a:outerShdw blurRad="190500" algn="tl" rotWithShape="0">
              <a:srgbClr val="000000">
                <a:alpha val="70000"/>
              </a:srgbClr>
            </a:outerShdw>
          </a:effectLst>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474" y="3575115"/>
            <a:ext cx="4939819" cy="26163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43802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6057" y="1567543"/>
            <a:ext cx="8038012" cy="322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8487282" y="809898"/>
            <a:ext cx="2859987"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03" y="361259"/>
            <a:ext cx="3958488" cy="263899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03" y="3235431"/>
            <a:ext cx="3958489" cy="263899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396" y="361259"/>
            <a:ext cx="3958489" cy="2638992"/>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9768" y="3235431"/>
            <a:ext cx="3958490" cy="2638993"/>
          </a:xfrm>
          <a:prstGeom prst="rect">
            <a:avLst/>
          </a:prstGeom>
          <a:ln>
            <a:noFill/>
          </a:ln>
          <a:effectLst>
            <a:outerShdw blurRad="292100" dist="139700" dir="2700000" algn="tl" rotWithShape="0">
              <a:srgbClr val="333333">
                <a:alpha val="65000"/>
              </a:srgbClr>
            </a:outerShdw>
          </a:effectLst>
        </p:spPr>
      </p:pic>
      <p:sp>
        <p:nvSpPr>
          <p:cNvPr id="10" name="Подзаголовок 2"/>
          <p:cNvSpPr txBox="1">
            <a:spLocks/>
          </p:cNvSpPr>
          <p:nvPr/>
        </p:nvSpPr>
        <p:spPr>
          <a:xfrm>
            <a:off x="8024885" y="130333"/>
            <a:ext cx="4167115" cy="616596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sz="2800" dirty="0" smtClean="0">
                <a:ln w="0"/>
                <a:solidFill>
                  <a:schemeClr val="accent1"/>
                </a:solidFill>
                <a:effectLst>
                  <a:outerShdw blurRad="38100" dist="25400" dir="5400000" algn="ctr" rotWithShape="0">
                    <a:srgbClr val="6E747A">
                      <a:alpha val="43000"/>
                    </a:srgbClr>
                  </a:outerShdw>
                </a:effectLst>
              </a:rPr>
              <a:t>Фестиваль национальных культур </a:t>
            </a:r>
            <a:r>
              <a:rPr lang="ru-RU" sz="3600" b="1" dirty="0" smtClean="0">
                <a:ln w="0"/>
                <a:solidFill>
                  <a:schemeClr val="accent1"/>
                </a:solidFill>
                <a:effectLst>
                  <a:outerShdw blurRad="38100" dist="25400" dir="5400000" algn="ctr" rotWithShape="0">
                    <a:srgbClr val="6E747A">
                      <a:alpha val="43000"/>
                    </a:srgbClr>
                  </a:outerShdw>
                </a:effectLst>
              </a:rPr>
              <a:t>«Без границ»</a:t>
            </a:r>
          </a:p>
          <a:p>
            <a:pPr marL="0" indent="0" algn="ctr">
              <a:buNone/>
            </a:pPr>
            <a:r>
              <a:rPr lang="ru-RU" sz="2400" dirty="0" smtClean="0">
                <a:ln w="0"/>
                <a:solidFill>
                  <a:schemeClr val="accent1"/>
                </a:solidFill>
                <a:effectLst>
                  <a:outerShdw blurRad="38100" dist="25400" dir="5400000" algn="ctr" rotWithShape="0">
                    <a:srgbClr val="6E747A">
                      <a:alpha val="43000"/>
                    </a:srgbClr>
                  </a:outerShdw>
                </a:effectLst>
              </a:rPr>
              <a:t>На фото представлены выставки декоративно-прикладного искусства</a:t>
            </a:r>
          </a:p>
          <a:p>
            <a:pPr marL="0" indent="0" algn="ctr">
              <a:buNone/>
            </a:pPr>
            <a:r>
              <a:rPr lang="ru-RU" sz="2400" dirty="0">
                <a:ln w="0"/>
                <a:solidFill>
                  <a:schemeClr val="accent1"/>
                </a:solidFill>
                <a:effectLst>
                  <a:outerShdw blurRad="38100" dist="25400" dir="5400000" algn="ctr" rotWithShape="0">
                    <a:srgbClr val="6E747A">
                      <a:alpha val="43000"/>
                    </a:srgbClr>
                  </a:outerShdw>
                </a:effectLst>
              </a:rPr>
              <a:t>Цель - Развитие национальной самобытности народного творчества и традиций, создание в обществе атмосферы уважения к культурным ценностям </a:t>
            </a:r>
            <a:r>
              <a:rPr lang="ru-RU" sz="2400" dirty="0" smtClean="0">
                <a:ln w="0"/>
                <a:solidFill>
                  <a:schemeClr val="accent1"/>
                </a:solidFill>
                <a:effectLst>
                  <a:outerShdw blurRad="38100" dist="25400" dir="5400000" algn="ctr" rotWithShape="0">
                    <a:srgbClr val="6E747A">
                      <a:alpha val="43000"/>
                    </a:srgbClr>
                  </a:outerShdw>
                </a:effectLst>
              </a:rPr>
              <a:t>народов.</a:t>
            </a:r>
          </a:p>
          <a:p>
            <a:pPr marL="0" indent="0" algn="ctr">
              <a:buNone/>
            </a:pPr>
            <a:r>
              <a:rPr lang="ru-RU" dirty="0" smtClean="0">
                <a:ln w="0"/>
                <a:solidFill>
                  <a:schemeClr val="accent1"/>
                </a:solidFill>
                <a:effectLst>
                  <a:outerShdw blurRad="38100" dist="25400" dir="5400000" algn="ctr" rotWithShape="0">
                    <a:srgbClr val="6E747A">
                      <a:alpha val="43000"/>
                    </a:srgbClr>
                  </a:outerShdw>
                </a:effectLst>
              </a:rPr>
              <a:t>Участие в организации выставки приняли МОБУ СОШ №6,7,2, Лицей №8, Классическая гимназия №2 и Байкало-Амурский институт железнодорожного транспорта </a:t>
            </a:r>
          </a:p>
          <a:p>
            <a:pPr marL="0" indent="0" algn="ctr">
              <a:buNone/>
            </a:pPr>
            <a:endParaRPr lang="en-US" dirty="0" smtClean="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35064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5657" y="1680755"/>
            <a:ext cx="10171612" cy="278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8487282" y="809898"/>
            <a:ext cx="2859987" cy="1741714"/>
          </a:xfrm>
          <a:prstGeom prst="rect">
            <a:avLst/>
          </a:prstGeom>
          <a:solidFill>
            <a:schemeClr val="bg1"/>
          </a:solidFill>
          <a:ln>
            <a:solidFill>
              <a:schemeClr val="bg1"/>
            </a:solidFill>
          </a:ln>
          <a:effectLst/>
          <a:scene3d>
            <a:camera prst="orthographicFront"/>
            <a:lightRig rig="threePt" dir="t">
              <a:rot lat="0" lon="0" rev="19800000"/>
            </a:lightRig>
          </a:scene3d>
          <a:sp3d prstMaterial="fla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0" name="Подзаголовок 2"/>
          <p:cNvSpPr txBox="1">
            <a:spLocks/>
          </p:cNvSpPr>
          <p:nvPr/>
        </p:nvSpPr>
        <p:spPr>
          <a:xfrm>
            <a:off x="5834035" y="4109965"/>
            <a:ext cx="5982788" cy="251785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sz="3200" dirty="0" smtClean="0">
                <a:ln w="0"/>
                <a:solidFill>
                  <a:schemeClr val="accent1"/>
                </a:solidFill>
                <a:effectLst>
                  <a:outerShdw blurRad="38100" dist="25400" dir="5400000" algn="ctr" rotWithShape="0">
                    <a:srgbClr val="6E747A">
                      <a:alpha val="43000"/>
                    </a:srgbClr>
                  </a:outerShdw>
                </a:effectLst>
              </a:rPr>
              <a:t>Цель – сохранение и популяризация лучших традиций народного творчества разных национальностей </a:t>
            </a:r>
          </a:p>
          <a:p>
            <a:pPr algn="ctr"/>
            <a:endParaRPr lang="ru-RU" sz="3200" dirty="0" smtClean="0">
              <a:ln w="0"/>
              <a:solidFill>
                <a:schemeClr val="accent1"/>
              </a:solidFill>
              <a:effectLst>
                <a:outerShdw blurRad="38100" dist="25400" dir="5400000" algn="ctr" rotWithShape="0">
                  <a:srgbClr val="6E747A">
                    <a:alpha val="43000"/>
                  </a:srgbClr>
                </a:outerShdw>
              </a:effectLst>
            </a:endParaRPr>
          </a:p>
          <a:p>
            <a:pPr algn="ctr"/>
            <a:endParaRPr lang="ru-RU" sz="3200" dirty="0">
              <a:ln w="0"/>
              <a:solidFill>
                <a:schemeClr val="accent1"/>
              </a:solidFill>
              <a:effectLst>
                <a:outerShdw blurRad="38100" dist="25400" dir="5400000" algn="ctr" rotWithShape="0">
                  <a:srgbClr val="6E747A">
                    <a:alpha val="43000"/>
                  </a:srgbClr>
                </a:outerShdw>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57" y="2551612"/>
            <a:ext cx="5484578" cy="3654957"/>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332" y="296573"/>
            <a:ext cx="5513234" cy="3674054"/>
          </a:xfrm>
          <a:prstGeom prst="rect">
            <a:avLst/>
          </a:prstGeom>
          <a:ln>
            <a:noFill/>
          </a:ln>
          <a:effectLst>
            <a:outerShdw blurRad="292100" dist="139700" dir="2700000" algn="tl" rotWithShape="0">
              <a:srgbClr val="333333">
                <a:alpha val="65000"/>
              </a:srgbClr>
            </a:outerShdw>
          </a:effectLst>
        </p:spPr>
      </p:pic>
      <p:sp>
        <p:nvSpPr>
          <p:cNvPr id="9" name="Подзаголовок 2"/>
          <p:cNvSpPr txBox="1">
            <a:spLocks/>
          </p:cNvSpPr>
          <p:nvPr/>
        </p:nvSpPr>
        <p:spPr>
          <a:xfrm>
            <a:off x="209006" y="122402"/>
            <a:ext cx="5383029" cy="251785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sz="3600" dirty="0" smtClean="0">
                <a:ln w="0"/>
                <a:solidFill>
                  <a:schemeClr val="accent1"/>
                </a:solidFill>
                <a:effectLst>
                  <a:outerShdw blurRad="38100" dist="25400" dir="5400000" algn="ctr" rotWithShape="0">
                    <a:srgbClr val="6E747A">
                      <a:alpha val="43000"/>
                    </a:srgbClr>
                  </a:outerShdw>
                </a:effectLst>
              </a:rPr>
              <a:t>Фотозоны, организованные в рамках фестиваля национальных культур </a:t>
            </a:r>
            <a:r>
              <a:rPr lang="ru-RU" sz="4800" b="1" dirty="0" smtClean="0">
                <a:ln w="0"/>
                <a:solidFill>
                  <a:schemeClr val="accent1"/>
                </a:solidFill>
                <a:effectLst>
                  <a:outerShdw blurRad="38100" dist="25400" dir="5400000" algn="ctr" rotWithShape="0">
                    <a:srgbClr val="6E747A">
                      <a:alpha val="43000"/>
                    </a:srgbClr>
                  </a:outerShdw>
                </a:effectLst>
              </a:rPr>
              <a:t>«Без границ»</a:t>
            </a:r>
          </a:p>
        </p:txBody>
      </p:sp>
    </p:spTree>
    <p:extLst>
      <p:ext uri="{BB962C8B-B14F-4D97-AF65-F5344CB8AC3E}">
        <p14:creationId xmlns:p14="http://schemas.microsoft.com/office/powerpoint/2010/main" val="2853234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TM02900769[[fn=Ретро]]</Template>
  <TotalTime>635</TotalTime>
  <Words>4624</Words>
  <Application>Microsoft Office PowerPoint</Application>
  <PresentationFormat>Широкоэкранный</PresentationFormat>
  <Paragraphs>163</Paragraphs>
  <Slides>33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33</vt:i4>
      </vt:variant>
    </vt:vector>
  </HeadingPairs>
  <TitlesOfParts>
    <vt:vector size="37" baseType="lpstr">
      <vt:lpstr>Arial Black</vt:lpstr>
      <vt:lpstr>Calibri</vt:lpstr>
      <vt:lpstr>Calibri Light</vt:lpstr>
      <vt:lpstr>Ретро</vt:lpstr>
      <vt:lpstr>Конкурсная заявка  муниципального образования города Тынды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Конкурсная заявка  муниципального образования города Тынды</dc:title>
  <dc:creator>User</dc:creator>
  <cp:lastModifiedBy>User</cp:lastModifiedBy>
  <cp:revision>62</cp:revision>
  <dcterms:created xsi:type="dcterms:W3CDTF">2020-05-20T00:18:58Z</dcterms:created>
  <dcterms:modified xsi:type="dcterms:W3CDTF">2020-06-08T00:38:58Z</dcterms:modified>
</cp:coreProperties>
</file>